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5" r:id="rId4"/>
    <p:sldId id="266" r:id="rId5"/>
    <p:sldId id="258" r:id="rId6"/>
    <p:sldId id="259" r:id="rId7"/>
    <p:sldId id="260" r:id="rId8"/>
    <p:sldId id="262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8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12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53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33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53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02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7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1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9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74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00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AFF41-3C14-4B5A-B20D-B841FD2405C5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B5B3-87BC-444D-B6E7-5A9FE463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5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MFL3ryz_ay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dF5fSKCi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88501" y="362681"/>
            <a:ext cx="6621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Il Carnevale di Venezia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500139" y="1286011"/>
            <a:ext cx="492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https://www.youtube.com/watch?v=MFL3ryz_ayU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04139" y="824346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it-IT" sz="2400" dirty="0">
                <a:solidFill>
                  <a:srgbClr val="0D1C21"/>
                </a:solidFill>
                <a:latin typeface="Arial" panose="020B0604020202020204" pitchFamily="34" charset="0"/>
              </a:rPr>
              <a:t>Febbraio</a:t>
            </a:r>
          </a:p>
          <a:p>
            <a:pPr fontAlgn="base"/>
            <a:r>
              <a:rPr lang="it-IT" sz="2400" dirty="0">
                <a:solidFill>
                  <a:srgbClr val="56646F"/>
                </a:solidFill>
                <a:latin typeface="inherit"/>
              </a:rPr>
              <a:t>Il febbraio pazzerello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ci ha portato il Carnevale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a caval d’un asinello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e con seguito regale: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Pantalone e Pulcinella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e Rosaura e Colombina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Balanzone con Brighella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e Pieretta piccolina.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A braccetto con </a:t>
            </a:r>
            <a:r>
              <a:rPr lang="it-IT" sz="2400" dirty="0" err="1">
                <a:solidFill>
                  <a:srgbClr val="56646F"/>
                </a:solidFill>
                <a:latin typeface="inherit"/>
              </a:rPr>
              <a:t>Gioppino</a:t>
            </a:r>
            <a:r>
              <a:rPr lang="it-IT" sz="2400" dirty="0">
                <a:solidFill>
                  <a:srgbClr val="56646F"/>
                </a:solidFill>
                <a:latin typeface="inherit"/>
              </a:rPr>
              <a:t/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che dimena un gran bastone,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van Gianduia e Meneghino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sempre pronti a far questione.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 err="1">
                <a:solidFill>
                  <a:srgbClr val="56646F"/>
                </a:solidFill>
                <a:latin typeface="inherit"/>
              </a:rPr>
              <a:t>Arlecchin</a:t>
            </a:r>
            <a:r>
              <a:rPr lang="it-IT" sz="2400" dirty="0">
                <a:solidFill>
                  <a:srgbClr val="56646F"/>
                </a:solidFill>
                <a:latin typeface="inherit"/>
              </a:rPr>
              <a:t> chiude la schiera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che, fra canti, balli e lazzi</a:t>
            </a:r>
            <a:br>
              <a:rPr lang="it-IT" sz="2400" dirty="0">
                <a:solidFill>
                  <a:srgbClr val="56646F"/>
                </a:solidFill>
                <a:latin typeface="inherit"/>
              </a:rPr>
            </a:br>
            <a:r>
              <a:rPr lang="it-IT" sz="2400" dirty="0">
                <a:solidFill>
                  <a:srgbClr val="56646F"/>
                </a:solidFill>
                <a:latin typeface="inherit"/>
              </a:rPr>
              <a:t>lieta va da mane a sera.</a:t>
            </a:r>
            <a:endParaRPr lang="it-IT" sz="2400" b="0" i="0" dirty="0">
              <a:solidFill>
                <a:srgbClr val="56646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Risultati immagini per maschere di carnev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1856277"/>
            <a:ext cx="6273751" cy="45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3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10150"/>
              </p:ext>
            </p:extLst>
          </p:nvPr>
        </p:nvGraphicFramePr>
        <p:xfrm>
          <a:off x="484909" y="1131148"/>
          <a:ext cx="11222184" cy="1600200"/>
        </p:xfrm>
        <a:graphic>
          <a:graphicData uri="http://schemas.openxmlformats.org/drawingml/2006/table">
            <a:tbl>
              <a:tblPr/>
              <a:tblGrid>
                <a:gridCol w="5611092">
                  <a:extLst>
                    <a:ext uri="{9D8B030D-6E8A-4147-A177-3AD203B41FA5}">
                      <a16:colId xmlns:a16="http://schemas.microsoft.com/office/drawing/2014/main" val="3931182132"/>
                    </a:ext>
                  </a:extLst>
                </a:gridCol>
                <a:gridCol w="5611092">
                  <a:extLst>
                    <a:ext uri="{9D8B030D-6E8A-4147-A177-3AD203B41FA5}">
                      <a16:colId xmlns:a16="http://schemas.microsoft.com/office/drawing/2014/main" val="4147834245"/>
                    </a:ext>
                  </a:extLst>
                </a:gridCol>
              </a:tblGrid>
              <a:tr h="291160">
                <a:tc>
                  <a:txBody>
                    <a:bodyPr/>
                    <a:lstStyle/>
                    <a:p>
                      <a:pPr fontAlgn="base"/>
                      <a:r>
                        <a:rPr lang="it-IT" sz="1600" dirty="0">
                          <a:effectLst/>
                        </a:rPr>
                        <a:t>Sono/vado al mare  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Я на море / я еду на море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499006"/>
                  </a:ext>
                </a:extLst>
              </a:tr>
              <a:tr h="291160">
                <a:tc>
                  <a:txBody>
                    <a:bodyPr/>
                    <a:lstStyle/>
                    <a:p>
                      <a:pPr fontAlgn="base"/>
                      <a:r>
                        <a:rPr lang="it-IT" sz="1600" dirty="0">
                          <a:effectLst/>
                        </a:rPr>
                        <a:t>Sono/vado in banca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Я в банке / я иду в банк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648666"/>
                  </a:ext>
                </a:extLst>
              </a:tr>
              <a:tr h="291160">
                <a:tc>
                  <a:txBody>
                    <a:bodyPr/>
                    <a:lstStyle/>
                    <a:p>
                      <a:pPr fontAlgn="base"/>
                      <a:r>
                        <a:rPr lang="it-IT" sz="1600" dirty="0">
                          <a:effectLst/>
                        </a:rPr>
                        <a:t>Sono/vado a casa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Я дома / я иду домой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379890"/>
                  </a:ext>
                </a:extLst>
              </a:tr>
              <a:tr h="291160">
                <a:tc>
                  <a:txBody>
                    <a:bodyPr/>
                    <a:lstStyle/>
                    <a:p>
                      <a:pPr fontAlgn="base"/>
                      <a:r>
                        <a:rPr lang="it-IT" sz="1600">
                          <a:effectLst/>
                        </a:rPr>
                        <a:t>Sono/vado a teatro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Я в театре / я иду в театр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90926"/>
                  </a:ext>
                </a:extLst>
              </a:tr>
              <a:tr h="291160">
                <a:tc>
                  <a:txBody>
                    <a:bodyPr/>
                    <a:lstStyle/>
                    <a:p>
                      <a:pPr fontAlgn="base"/>
                      <a:r>
                        <a:rPr lang="it-IT" sz="1600">
                          <a:effectLst/>
                        </a:rPr>
                        <a:t>Sono/vado al mercato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Я на рынке / я иду на рынок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23207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21860"/>
              </p:ext>
            </p:extLst>
          </p:nvPr>
        </p:nvGraphicFramePr>
        <p:xfrm>
          <a:off x="484911" y="3022293"/>
          <a:ext cx="11222182" cy="3397903"/>
        </p:xfrm>
        <a:graphic>
          <a:graphicData uri="http://schemas.openxmlformats.org/drawingml/2006/table">
            <a:tbl>
              <a:tblPr/>
              <a:tblGrid>
                <a:gridCol w="5611091">
                  <a:extLst>
                    <a:ext uri="{9D8B030D-6E8A-4147-A177-3AD203B41FA5}">
                      <a16:colId xmlns:a16="http://schemas.microsoft.com/office/drawing/2014/main" val="3098746180"/>
                    </a:ext>
                  </a:extLst>
                </a:gridCol>
                <a:gridCol w="5611091">
                  <a:extLst>
                    <a:ext uri="{9D8B030D-6E8A-4147-A177-3AD203B41FA5}">
                      <a16:colId xmlns:a16="http://schemas.microsoft.com/office/drawing/2014/main" val="1572693453"/>
                    </a:ext>
                  </a:extLst>
                </a:gridCol>
              </a:tblGrid>
              <a:tr h="273264">
                <a:tc>
                  <a:txBody>
                    <a:bodyPr/>
                    <a:lstStyle/>
                    <a:p>
                      <a:pPr fontAlgn="base"/>
                      <a:r>
                        <a:rPr lang="it-IT" b="1" dirty="0">
                          <a:effectLst/>
                        </a:rPr>
                        <a:t>A</a:t>
                      </a:r>
                      <a:endParaRPr lang="it-IT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b="1">
                          <a:effectLst/>
                        </a:rPr>
                        <a:t>IN</a:t>
                      </a:r>
                      <a:endParaRPr lang="it-IT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04378"/>
                  </a:ext>
                </a:extLst>
              </a:tr>
              <a:tr h="1019078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Перед названиями городов и небольших островов: 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Sono/vado a Roma 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Vado a </a:t>
                      </a:r>
                      <a:r>
                        <a:rPr lang="it-IT" sz="1600" dirty="0" smtClean="0">
                          <a:effectLst/>
                        </a:rPr>
                        <a:t>Milano</a:t>
                      </a:r>
                      <a:r>
                        <a:rPr lang="ru-RU" sz="1600" dirty="0">
                          <a:effectLst/>
                        </a:rPr>
                        <a:t/>
                      </a:r>
                      <a:br>
                        <a:rPr lang="ru-RU" sz="1600" dirty="0">
                          <a:effectLst/>
                        </a:rPr>
                      </a:br>
                      <a:endParaRPr lang="ru-RU" sz="16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600" dirty="0" err="1">
                          <a:effectLst/>
                        </a:rPr>
                        <a:t>Перед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it-IT" sz="1600" dirty="0" err="1">
                          <a:effectLst/>
                        </a:rPr>
                        <a:t>названиями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it-IT" sz="1600" dirty="0" err="1">
                          <a:effectLst/>
                        </a:rPr>
                        <a:t>стран</a:t>
                      </a:r>
                      <a:r>
                        <a:rPr lang="it-IT" sz="1600" dirty="0">
                          <a:effectLst/>
                        </a:rPr>
                        <a:t> и </a:t>
                      </a:r>
                      <a:r>
                        <a:rPr lang="it-IT" sz="1600" dirty="0" err="1">
                          <a:effectLst/>
                        </a:rPr>
                        <a:t>областей</a:t>
                      </a:r>
                      <a:r>
                        <a:rPr lang="it-IT" sz="1600" dirty="0">
                          <a:effectLst/>
                        </a:rPr>
                        <a:t>: </a:t>
                      </a:r>
                      <a:br>
                        <a:rPr lang="it-IT" sz="1600" dirty="0">
                          <a:effectLst/>
                        </a:rPr>
                      </a:br>
                      <a:r>
                        <a:rPr lang="it-IT" sz="1600" dirty="0">
                          <a:effectLst/>
                        </a:rPr>
                        <a:t>Sono/vado in Italia</a:t>
                      </a:r>
                      <a:br>
                        <a:rPr lang="it-IT" sz="1600" dirty="0">
                          <a:effectLst/>
                        </a:rPr>
                      </a:br>
                      <a:r>
                        <a:rPr lang="it-IT" sz="1600" dirty="0">
                          <a:effectLst/>
                        </a:rPr>
                        <a:t>Sono/vado in </a:t>
                      </a:r>
                      <a:r>
                        <a:rPr lang="it-IT" sz="1600" dirty="0" smtClean="0">
                          <a:effectLst/>
                        </a:rPr>
                        <a:t>Umbria</a:t>
                      </a:r>
                      <a:endParaRPr lang="it-IT" sz="16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337612"/>
                  </a:ext>
                </a:extLst>
              </a:tr>
              <a:tr h="700981">
                <a:tc>
                  <a:txBody>
                    <a:bodyPr/>
                    <a:lstStyle/>
                    <a:p>
                      <a:pPr fontAlgn="base"/>
                      <a:r>
                        <a:rPr lang="it-IT" sz="1600" dirty="0">
                          <a:effectLst/>
                        </a:rPr>
                        <a:t>Al lago / Al mare (</a:t>
                      </a:r>
                      <a:r>
                        <a:rPr lang="ru-RU" sz="1600" dirty="0">
                          <a:effectLst/>
                        </a:rPr>
                        <a:t>на озеро, на море)</a:t>
                      </a:r>
                    </a:p>
                    <a:p>
                      <a:pPr fontAlgn="base"/>
                      <a:r>
                        <a:rPr lang="it-IT" sz="1600" dirty="0">
                          <a:effectLst/>
                        </a:rPr>
                        <a:t>Al ristorante / al bar (</a:t>
                      </a:r>
                      <a:r>
                        <a:rPr lang="ru-RU" sz="1600" dirty="0">
                          <a:effectLst/>
                        </a:rPr>
                        <a:t>в ресторан, в бар)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Перед местами, заканчивающимися на –</a:t>
                      </a:r>
                      <a:r>
                        <a:rPr lang="it-IT" sz="1600">
                          <a:effectLst/>
                        </a:rPr>
                        <a:t>ria:</a:t>
                      </a:r>
                    </a:p>
                    <a:p>
                      <a:pPr fontAlgn="base"/>
                      <a:r>
                        <a:rPr lang="it-IT" sz="1600">
                          <a:effectLst/>
                        </a:rPr>
                        <a:t>Vado in pizzeria, in pasticceria, in macelleria (</a:t>
                      </a:r>
                      <a:r>
                        <a:rPr lang="ru-RU" sz="1600">
                          <a:effectLst/>
                        </a:rPr>
                        <a:t>иду в пиццерию, в кондитерскую, в мясную лавку)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504093"/>
                  </a:ext>
                </a:extLst>
              </a:tr>
              <a:tr h="700981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A scuola / </a:t>
                      </a:r>
                      <a:r>
                        <a:rPr lang="ru-RU" sz="1600" dirty="0" smtClean="0">
                          <a:effectLst/>
                        </a:rPr>
                        <a:t>all</a:t>
                      </a:r>
                      <a:r>
                        <a:rPr lang="it-IT" sz="1600" dirty="0" smtClean="0">
                          <a:effectLst/>
                        </a:rPr>
                        <a:t>’</a:t>
                      </a:r>
                      <a:r>
                        <a:rPr lang="ru-RU" sz="1600" dirty="0" smtClean="0">
                          <a:effectLst/>
                        </a:rPr>
                        <a:t>universita</a:t>
                      </a:r>
                      <a:r>
                        <a:rPr lang="ru-RU" sz="1600" dirty="0">
                          <a:effectLst/>
                        </a:rPr>
                        <a:t>` (в школу, в университет)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Перед местами, заканчивающимися на –gna: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Vado in montagna, vado in campagna (Иду в горы, в деревню)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16314"/>
                  </a:ext>
                </a:extLst>
              </a:tr>
              <a:tr h="487122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Al </a:t>
                      </a:r>
                      <a:r>
                        <a:rPr lang="ru-RU" sz="1600" dirty="0" smtClean="0">
                          <a:effectLst/>
                        </a:rPr>
                        <a:t>cinema/all</a:t>
                      </a:r>
                      <a:r>
                        <a:rPr lang="it-IT" sz="1600" dirty="0" smtClean="0">
                          <a:effectLst/>
                        </a:rPr>
                        <a:t>’</a:t>
                      </a:r>
                      <a:r>
                        <a:rPr lang="ru-RU" sz="1600" dirty="0" smtClean="0">
                          <a:effectLst/>
                        </a:rPr>
                        <a:t>opera</a:t>
                      </a:r>
                      <a:r>
                        <a:rPr lang="ru-RU" sz="1600" dirty="0">
                          <a:effectLst/>
                        </a:rPr>
                        <a:t>/ al museo (в кино, в оперу, в музей)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600" dirty="0">
                          <a:effectLst/>
                        </a:rPr>
                        <a:t>In centro /in ufficio / in banca (в </a:t>
                      </a:r>
                      <a:r>
                        <a:rPr lang="it-IT" sz="1600" dirty="0" err="1">
                          <a:effectLst/>
                        </a:rPr>
                        <a:t>центр</a:t>
                      </a:r>
                      <a:r>
                        <a:rPr lang="it-IT" sz="1600" dirty="0">
                          <a:effectLst/>
                        </a:rPr>
                        <a:t>, в </a:t>
                      </a:r>
                      <a:r>
                        <a:rPr lang="it-IT" sz="1600" dirty="0" err="1">
                          <a:effectLst/>
                        </a:rPr>
                        <a:t>офис</a:t>
                      </a:r>
                      <a:r>
                        <a:rPr lang="it-IT" sz="1600" dirty="0">
                          <a:effectLst/>
                        </a:rPr>
                        <a:t>, в </a:t>
                      </a:r>
                      <a:r>
                        <a:rPr lang="it-IT" sz="1600" dirty="0" err="1">
                          <a:effectLst/>
                        </a:rPr>
                        <a:t>банк</a:t>
                      </a:r>
                      <a:r>
                        <a:rPr lang="it-IT" sz="1600" dirty="0">
                          <a:effectLst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069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9177" y="669483"/>
            <a:ext cx="5246821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Предлоги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kumimoji="0" lang="it-IT" altLang="it-IT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36073" y="207818"/>
            <a:ext cx="554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L’angolo della grammatica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4910" y="1856511"/>
            <a:ext cx="11457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232323"/>
                </a:solidFill>
                <a:latin typeface="Trebuchet MS" panose="020B0603020202020204" pitchFamily="34" charset="0"/>
              </a:rPr>
              <a:t> Chi ama chiama chi ama, </a:t>
            </a:r>
            <a:r>
              <a:rPr lang="it-IT" sz="3200" dirty="0" smtClean="0">
                <a:solidFill>
                  <a:srgbClr val="232323"/>
                </a:solidFill>
                <a:latin typeface="Trebuchet MS" panose="020B0603020202020204" pitchFamily="34" charset="0"/>
              </a:rPr>
              <a:t>chiama </a:t>
            </a:r>
            <a:r>
              <a:rPr lang="it-IT" sz="3200" dirty="0">
                <a:solidFill>
                  <a:srgbClr val="232323"/>
                </a:solidFill>
                <a:latin typeface="Trebuchet MS" panose="020B0603020202020204" pitchFamily="34" charset="0"/>
              </a:rPr>
              <a:t>tu che chi ami chiami. </a:t>
            </a:r>
            <a:endParaRPr lang="it-IT" sz="3200" dirty="0" smtClean="0">
              <a:solidFill>
                <a:srgbClr val="232323"/>
              </a:solidFill>
              <a:latin typeface="Trebuchet MS" panose="020B0603020202020204" pitchFamily="34" charset="0"/>
            </a:endParaRPr>
          </a:p>
          <a:p>
            <a:pPr algn="ctr"/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3521212" y="501226"/>
            <a:ext cx="4678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SCIOGLILINGUA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71655" y="2933729"/>
            <a:ext cx="10484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/>
              <a:t>La </a:t>
            </a:r>
            <a:r>
              <a:rPr lang="it-IT" sz="3600" b="1" dirty="0" smtClean="0"/>
              <a:t>Checca faceva Chicchirichì e </a:t>
            </a:r>
            <a:r>
              <a:rPr lang="it-IT" sz="3600" b="1" dirty="0"/>
              <a:t>l</a:t>
            </a:r>
            <a:r>
              <a:rPr lang="it-IT" sz="3600" b="1" dirty="0" smtClean="0"/>
              <a:t>a </a:t>
            </a:r>
            <a:r>
              <a:rPr lang="it-IT" sz="3600" b="1" dirty="0"/>
              <a:t>Cecca </a:t>
            </a:r>
            <a:r>
              <a:rPr lang="it-IT" sz="3600" b="1" dirty="0" smtClean="0"/>
              <a:t>faceva </a:t>
            </a:r>
            <a:r>
              <a:rPr lang="it-IT" sz="3600" b="1" dirty="0" err="1"/>
              <a:t>cicciricì</a:t>
            </a:r>
            <a:endParaRPr lang="it-IT" sz="3600" b="1" dirty="0"/>
          </a:p>
        </p:txBody>
      </p:sp>
      <p:sp>
        <p:nvSpPr>
          <p:cNvPr id="7" name="Rettangolo 6"/>
          <p:cNvSpPr/>
          <p:nvPr/>
        </p:nvSpPr>
        <p:spPr>
          <a:xfrm>
            <a:off x="1143106" y="4657278"/>
            <a:ext cx="1048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Verdana" panose="020B0604030504040204" pitchFamily="34" charset="0"/>
              </a:rPr>
              <a:t>A tre ghiri offro tre ghiande</a:t>
            </a:r>
            <a:r>
              <a:rPr lang="it-IT" sz="3600" dirty="0" smtClean="0">
                <a:latin typeface="Verdana" panose="020B0604030504040204" pitchFamily="34" charset="0"/>
              </a:rPr>
              <a:t>,</a:t>
            </a:r>
          </a:p>
          <a:p>
            <a:pPr algn="ctr"/>
            <a:r>
              <a:rPr lang="it-IT" sz="3600" dirty="0">
                <a:latin typeface="Verdana" panose="020B0604030504040204" pitchFamily="34" charset="0"/>
              </a:rPr>
              <a:t> </a:t>
            </a:r>
            <a:r>
              <a:rPr lang="it-IT" sz="3600" dirty="0" smtClean="0">
                <a:latin typeface="Verdana" panose="020B0604030504040204" pitchFamily="34" charset="0"/>
              </a:rPr>
              <a:t>tre </a:t>
            </a:r>
            <a:r>
              <a:rPr lang="it-IT" sz="3600" dirty="0">
                <a:latin typeface="Verdana" panose="020B0604030504040204" pitchFamily="34" charset="0"/>
              </a:rPr>
              <a:t>margherite per tre ghirlande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verbo essere ital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11" y="229609"/>
            <a:ext cx="3418897" cy="65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9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3200" y="346364"/>
            <a:ext cx="688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mtClean="0">
                <a:solidFill>
                  <a:srgbClr val="FF0000"/>
                </a:solidFill>
              </a:rPr>
              <a:t>ATTIVITA’ : INTERVISTA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31818" y="2133600"/>
            <a:ext cx="10127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600" dirty="0" smtClean="0"/>
              <a:t>COME TI CHIAMI?        Mi chiamo ………</a:t>
            </a:r>
          </a:p>
          <a:p>
            <a:pPr marL="285750" indent="-285750">
              <a:buFontTx/>
              <a:buChar char="-"/>
            </a:pPr>
            <a:endParaRPr lang="it-IT" sz="3600" dirty="0"/>
          </a:p>
          <a:p>
            <a:pPr marL="285750" indent="-285750">
              <a:buFontTx/>
              <a:buChar char="-"/>
            </a:pPr>
            <a:endParaRPr lang="it-IT" sz="3600" dirty="0" smtClean="0"/>
          </a:p>
          <a:p>
            <a:pPr marL="285750" indent="-285750">
              <a:buFontTx/>
              <a:buChar char="-"/>
            </a:pPr>
            <a:r>
              <a:rPr lang="it-IT" sz="3600" dirty="0" smtClean="0"/>
              <a:t>DA DOVE VIENI?        Io sono di (città), in (Nazione)</a:t>
            </a:r>
          </a:p>
          <a:p>
            <a:r>
              <a:rPr lang="it-IT" sz="3600" dirty="0" smtClean="0"/>
              <a:t>                                            Sono (Nazionalità) 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27699" y="0"/>
            <a:ext cx="265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VENEZIA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75855" y="7788165"/>
            <a:ext cx="5153891" cy="205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6" name="Picture 2" descr="Piazza San Marco a Venez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" y="983240"/>
            <a:ext cx="3772803" cy="25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75855" y="3498442"/>
            <a:ext cx="268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Piazza San Marco</a:t>
            </a:r>
            <a:endParaRPr lang="it-IT" sz="2400" dirty="0"/>
          </a:p>
        </p:txBody>
      </p:sp>
      <p:pic>
        <p:nvPicPr>
          <p:cNvPr id="1028" name="Picture 4" descr="Palazzo Ducale a Venez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" y="3924122"/>
            <a:ext cx="3779796" cy="25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65018" y="6464579"/>
            <a:ext cx="268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Palazzo Ducale</a:t>
            </a:r>
            <a:endParaRPr lang="it-IT" sz="2400" dirty="0"/>
          </a:p>
        </p:txBody>
      </p:sp>
      <p:pic>
        <p:nvPicPr>
          <p:cNvPr id="1030" name="Picture 6" descr="Canal Grande di Venez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53" y="3790465"/>
            <a:ext cx="3867066" cy="25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8201666" y="5629276"/>
            <a:ext cx="254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Canal Grande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5622551" y="3245585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32" name="Picture 8" descr="I Ponti di Venez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71" y="790167"/>
            <a:ext cx="3838563" cy="25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9099685" y="3349208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Ponte di Rialto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361427" y="6368509"/>
            <a:ext cx="283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Basilica di San Marco</a:t>
            </a:r>
            <a:endParaRPr lang="it-IT" sz="2400" dirty="0"/>
          </a:p>
        </p:txBody>
      </p:sp>
      <p:pic>
        <p:nvPicPr>
          <p:cNvPr id="1036" name="Picture 12" descr="Immagine correl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39" y="4060463"/>
            <a:ext cx="3909690" cy="237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4292668" y="923330"/>
            <a:ext cx="3500437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sz="2400" dirty="0" smtClean="0"/>
              <a:t>Città </a:t>
            </a:r>
            <a:r>
              <a:rPr lang="ru-RU" sz="2400" dirty="0" smtClean="0"/>
              <a:t>город</a:t>
            </a:r>
            <a:endParaRPr lang="it-IT" sz="2400" dirty="0" smtClean="0"/>
          </a:p>
          <a:p>
            <a:r>
              <a:rPr lang="it-IT" sz="2400" dirty="0" smtClean="0"/>
              <a:t>Piazza </a:t>
            </a:r>
            <a:r>
              <a:rPr lang="ru-RU" sz="2400" dirty="0" smtClean="0"/>
              <a:t>площадь</a:t>
            </a:r>
          </a:p>
          <a:p>
            <a:r>
              <a:rPr lang="it-IT" sz="2400" dirty="0" smtClean="0"/>
              <a:t>Palazzo </a:t>
            </a:r>
            <a:r>
              <a:rPr lang="ru-RU" sz="2400" dirty="0" smtClean="0"/>
              <a:t>дворец</a:t>
            </a:r>
            <a:endParaRPr lang="it-IT" sz="2400" dirty="0" smtClean="0"/>
          </a:p>
          <a:p>
            <a:r>
              <a:rPr lang="it-IT" sz="2400" dirty="0" smtClean="0"/>
              <a:t>Basilica </a:t>
            </a:r>
            <a:r>
              <a:rPr lang="ru-RU" sz="2400" dirty="0" smtClean="0"/>
              <a:t>базилика</a:t>
            </a:r>
            <a:endParaRPr lang="it-IT" sz="2400" dirty="0" smtClean="0"/>
          </a:p>
          <a:p>
            <a:r>
              <a:rPr lang="it-IT" sz="2400" dirty="0" smtClean="0"/>
              <a:t>Ponte </a:t>
            </a:r>
            <a:r>
              <a:rPr lang="ru-RU" sz="2400" dirty="0" smtClean="0"/>
              <a:t>мост</a:t>
            </a:r>
            <a:endParaRPr lang="it-IT" sz="2400" dirty="0" smtClean="0"/>
          </a:p>
          <a:p>
            <a:r>
              <a:rPr lang="it-IT" sz="2400" dirty="0" smtClean="0"/>
              <a:t>Canale </a:t>
            </a:r>
            <a:r>
              <a:rPr lang="ru-RU" sz="2400" dirty="0" smtClean="0"/>
              <a:t>канал</a:t>
            </a:r>
            <a:endParaRPr lang="it-IT" sz="2400" dirty="0" smtClean="0"/>
          </a:p>
          <a:p>
            <a:r>
              <a:rPr lang="it-IT" sz="2400" dirty="0" smtClean="0"/>
              <a:t>Gondola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4" y="2313272"/>
            <a:ext cx="7752979" cy="43513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73859" y="4234"/>
            <a:ext cx="503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Indicazioni stradali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0091" y="374280"/>
            <a:ext cx="7311232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Totò e Peppino a Milano: </a:t>
            </a:r>
            <a:r>
              <a:rPr lang="it-IT" dirty="0" smtClean="0">
                <a:hlinkClick r:id="rId3"/>
              </a:rPr>
              <a:t>https://www.youtube.com/watch?v=ZWdF5fSKCiU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0091" y="743612"/>
            <a:ext cx="6373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Buongiorno! Mi scusi, posso chiedere informazioni?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Buongiorno! Certo!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Io sono russo e parlo poco italiano.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0727" y="2940514"/>
            <a:ext cx="48421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Partenza: Stazione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Come raggiungo il Ponte di Rialto? 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Girare a sinistra, girare a destra e attraversare il ponte.</a:t>
            </a:r>
            <a:br>
              <a:rPr lang="it-IT" sz="2400" dirty="0" smtClean="0"/>
            </a:br>
            <a:r>
              <a:rPr lang="it-IT" sz="2400" dirty="0" smtClean="0"/>
              <a:t>Girare a destra e andare dritto.</a:t>
            </a:r>
            <a:br>
              <a:rPr lang="it-IT" sz="2400" dirty="0" smtClean="0"/>
            </a:br>
            <a:r>
              <a:rPr lang="it-IT" sz="2400" dirty="0" smtClean="0"/>
              <a:t>Girare a sinistra, girare a destra e andare dritto per alcuni chilometri e siete arrivati.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Grazie mille!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Prego!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492836" y="129799"/>
            <a:ext cx="3546764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dirty="0" smtClean="0"/>
              <a:t>Stazione</a:t>
            </a:r>
            <a:r>
              <a:rPr lang="ru-RU" dirty="0" smtClean="0"/>
              <a:t> вокзал</a:t>
            </a:r>
          </a:p>
          <a:p>
            <a:r>
              <a:rPr lang="it-IT" dirty="0" smtClean="0"/>
              <a:t>Raggiungere</a:t>
            </a:r>
            <a:r>
              <a:rPr lang="ru-RU" dirty="0" smtClean="0"/>
              <a:t> достигать</a:t>
            </a:r>
            <a:endParaRPr lang="it-IT" dirty="0" smtClean="0"/>
          </a:p>
          <a:p>
            <a:r>
              <a:rPr lang="it-IT" dirty="0" smtClean="0"/>
              <a:t>Girare </a:t>
            </a:r>
            <a:r>
              <a:rPr lang="ru-RU" dirty="0" smtClean="0"/>
              <a:t>повернуть</a:t>
            </a:r>
            <a:endParaRPr lang="it-IT" dirty="0" smtClean="0"/>
          </a:p>
          <a:p>
            <a:r>
              <a:rPr lang="it-IT" dirty="0" smtClean="0"/>
              <a:t>Attraversare </a:t>
            </a:r>
            <a:r>
              <a:rPr lang="ru-RU" dirty="0" smtClean="0"/>
              <a:t>пересекать</a:t>
            </a:r>
            <a:endParaRPr lang="it-IT" dirty="0" smtClean="0"/>
          </a:p>
          <a:p>
            <a:r>
              <a:rPr lang="it-IT" dirty="0" smtClean="0"/>
              <a:t>A destra</a:t>
            </a:r>
            <a:r>
              <a:rPr lang="ru-RU" dirty="0" smtClean="0"/>
              <a:t> направо</a:t>
            </a:r>
            <a:endParaRPr lang="it-IT" dirty="0" smtClean="0"/>
          </a:p>
          <a:p>
            <a:r>
              <a:rPr lang="it-IT" dirty="0" smtClean="0"/>
              <a:t>A sinistra</a:t>
            </a:r>
            <a:r>
              <a:rPr lang="ru-RU" dirty="0" smtClean="0"/>
              <a:t> налево</a:t>
            </a:r>
            <a:endParaRPr lang="it-IT" dirty="0" smtClean="0"/>
          </a:p>
          <a:p>
            <a:r>
              <a:rPr lang="it-IT" dirty="0" smtClean="0"/>
              <a:t>Andare</a:t>
            </a:r>
            <a:r>
              <a:rPr lang="ru-RU" dirty="0" smtClean="0"/>
              <a:t> идти</a:t>
            </a:r>
            <a:endParaRPr lang="it-IT" dirty="0" smtClean="0"/>
          </a:p>
          <a:p>
            <a:r>
              <a:rPr lang="it-IT" dirty="0" smtClean="0"/>
              <a:t>Dritto</a:t>
            </a:r>
            <a:r>
              <a:rPr lang="ru-RU" dirty="0" smtClean="0"/>
              <a:t> прямо</a:t>
            </a:r>
          </a:p>
          <a:p>
            <a:r>
              <a:rPr lang="it-IT" dirty="0" smtClean="0"/>
              <a:t>Arrivare </a:t>
            </a:r>
            <a:r>
              <a:rPr lang="ru-RU" dirty="0" smtClean="0"/>
              <a:t>прибывать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1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4" y="2325339"/>
            <a:ext cx="7738659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370161" y="0"/>
            <a:ext cx="794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Mi scusi, può aiutarmi? 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Certo! Da dove vieni?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Vengo da Mosca, in Russia. Sono russo e parlo poco italiano.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Come posso aiutare?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Mi sono perso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Dove devi andare?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035633" y="2364678"/>
            <a:ext cx="37545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Devo andare a piazza San Marco. È lontano?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No, è vicino. Girare a destra, andare dritto, girare ancora a destra poi a sinistra. Andare sempre dritto e sei arrivato.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Posso andare in autobus?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Sì, prendi l’autobus numero 3.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Grazie!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Prego!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714507" y="263236"/>
            <a:ext cx="307571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dirty="0" smtClean="0"/>
              <a:t>Aiuto</a:t>
            </a:r>
            <a:r>
              <a:rPr lang="ru-RU" dirty="0" smtClean="0"/>
              <a:t> помощь</a:t>
            </a:r>
            <a:endParaRPr lang="it-IT" dirty="0" smtClean="0"/>
          </a:p>
          <a:p>
            <a:r>
              <a:rPr lang="it-IT" dirty="0" smtClean="0"/>
              <a:t>Aiutare</a:t>
            </a:r>
            <a:r>
              <a:rPr lang="ru-RU" dirty="0" smtClean="0"/>
              <a:t> помочь</a:t>
            </a:r>
            <a:endParaRPr lang="it-IT" dirty="0" smtClean="0"/>
          </a:p>
          <a:p>
            <a:r>
              <a:rPr lang="it-IT" dirty="0" smtClean="0"/>
              <a:t>Mi sono perso</a:t>
            </a:r>
          </a:p>
          <a:p>
            <a:r>
              <a:rPr lang="it-IT" dirty="0" smtClean="0"/>
              <a:t>Lontano </a:t>
            </a:r>
            <a:r>
              <a:rPr lang="ru-RU" dirty="0" smtClean="0"/>
              <a:t>далеко</a:t>
            </a:r>
            <a:endParaRPr lang="it-IT" dirty="0" smtClean="0"/>
          </a:p>
          <a:p>
            <a:r>
              <a:rPr lang="it-IT" dirty="0" smtClean="0"/>
              <a:t>Vicino</a:t>
            </a:r>
            <a:r>
              <a:rPr lang="ru-RU" dirty="0" smtClean="0"/>
              <a:t> близко</a:t>
            </a:r>
            <a:endParaRPr lang="it-IT" dirty="0" smtClean="0"/>
          </a:p>
          <a:p>
            <a:r>
              <a:rPr lang="it-IT" dirty="0" smtClean="0"/>
              <a:t>Autobus</a:t>
            </a:r>
            <a:r>
              <a:rPr lang="ru-RU" dirty="0" smtClean="0"/>
              <a:t> автобус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21544" y="457200"/>
            <a:ext cx="554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DOVE, COME, QUANDO …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068599"/>
          </a:xfrm>
        </p:spPr>
        <p:txBody>
          <a:bodyPr/>
          <a:lstStyle/>
          <a:p>
            <a:r>
              <a:rPr lang="it-IT" dirty="0" smtClean="0"/>
              <a:t>DOVE</a:t>
            </a:r>
          </a:p>
          <a:p>
            <a:pPr marL="0" indent="0">
              <a:buNone/>
            </a:pPr>
            <a:r>
              <a:rPr lang="it-IT" dirty="0" smtClean="0"/>
              <a:t>- Dove si trova … ?</a:t>
            </a:r>
          </a:p>
          <a:p>
            <a:pPr>
              <a:buFontTx/>
              <a:buChar char="-"/>
            </a:pPr>
            <a:r>
              <a:rPr lang="it-IT" dirty="0" smtClean="0"/>
              <a:t>Dove è … ?</a:t>
            </a:r>
          </a:p>
          <a:p>
            <a:r>
              <a:rPr lang="it-IT" dirty="0" smtClean="0"/>
              <a:t>COME</a:t>
            </a:r>
          </a:p>
          <a:p>
            <a:pPr>
              <a:buFontTx/>
              <a:buChar char="-"/>
            </a:pPr>
            <a:r>
              <a:rPr lang="it-IT" dirty="0" smtClean="0"/>
              <a:t>Come si arriva … ?</a:t>
            </a:r>
          </a:p>
          <a:p>
            <a:r>
              <a:rPr lang="it-IT" dirty="0" smtClean="0"/>
              <a:t>QUANDO</a:t>
            </a:r>
          </a:p>
          <a:p>
            <a:pPr>
              <a:buFontTx/>
              <a:buChar char="-"/>
            </a:pPr>
            <a:r>
              <a:rPr lang="it-IT" dirty="0" smtClean="0"/>
              <a:t>Quando passa il treno?</a:t>
            </a:r>
          </a:p>
          <a:p>
            <a:pPr>
              <a:buFontTx/>
              <a:buChar char="-"/>
            </a:pPr>
            <a:r>
              <a:rPr lang="it-IT" dirty="0" smtClean="0"/>
              <a:t>Quando arriviamo?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italiano per stranieri cit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249381"/>
            <a:ext cx="8977745" cy="64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05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503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Times New Roman</vt:lpstr>
      <vt:lpstr>Trebuchet MS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49</cp:revision>
  <dcterms:created xsi:type="dcterms:W3CDTF">2018-02-17T08:52:21Z</dcterms:created>
  <dcterms:modified xsi:type="dcterms:W3CDTF">2018-04-26T08:21:30Z</dcterms:modified>
</cp:coreProperties>
</file>