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75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06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0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12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80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7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1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98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22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0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D1E5-1E59-4986-9916-C8A9D89FB6A0}" type="datetimeFigureOut">
              <a:rPr lang="it-IT" smtClean="0"/>
              <a:t>25/04/2018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2480-1065-470A-AAD2-97DA2FC5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05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jpeg"/><Relationship Id="rId5" Type="http://schemas.openxmlformats.org/officeDocument/2006/relationships/image" Target="../media/image20.gif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fR_-U2omI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numeri in ital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45" y="349886"/>
            <a:ext cx="7384472" cy="65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01321" y="293408"/>
            <a:ext cx="4678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SCIOGLILINGUA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6779" y="2052845"/>
            <a:ext cx="11484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solidFill>
                  <a:srgbClr val="232323"/>
                </a:solidFill>
                <a:latin typeface="Trebuchet MS" panose="020B0603020202020204" pitchFamily="34" charset="0"/>
              </a:rPr>
              <a:t>Figlia, sfoglia la foglia sfoglia la foglia, figlia</a:t>
            </a: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1323110" y="3909444"/>
            <a:ext cx="94349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rgbClr val="232323"/>
                </a:solidFill>
                <a:latin typeface="Trebuchet MS" panose="020B0603020202020204" pitchFamily="34" charset="0"/>
              </a:rPr>
              <a:t>Se il coniglio gli agli ti piglia, </a:t>
            </a:r>
            <a:endParaRPr lang="it-IT" sz="4400" dirty="0" smtClean="0">
              <a:solidFill>
                <a:srgbClr val="23232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it-IT" sz="4400" dirty="0" smtClean="0">
                <a:solidFill>
                  <a:srgbClr val="232323"/>
                </a:solidFill>
                <a:latin typeface="Trebuchet MS" panose="020B0603020202020204" pitchFamily="34" charset="0"/>
              </a:rPr>
              <a:t>levagli </a:t>
            </a:r>
            <a:r>
              <a:rPr lang="it-IT" sz="4400" dirty="0">
                <a:solidFill>
                  <a:srgbClr val="232323"/>
                </a:solidFill>
                <a:latin typeface="Trebuchet MS" panose="020B0603020202020204" pitchFamily="34" charset="0"/>
              </a:rPr>
              <a:t>gli agli e tagliagli gli artigli.</a:t>
            </a:r>
            <a:r>
              <a:rPr lang="it-IT" sz="4400" dirty="0"/>
              <a:t/>
            </a:r>
            <a:br>
              <a:rPr lang="it-IT" sz="4400" dirty="0"/>
            </a:br>
            <a:endParaRPr lang="it-IT" sz="4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64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99686" y="-90750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MILANO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Il Duomo di Mi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734291"/>
            <a:ext cx="4129292" cy="27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025236" y="3496813"/>
            <a:ext cx="239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Duomo di Milano</a:t>
            </a:r>
            <a:endParaRPr lang="it-IT" sz="2000" dirty="0"/>
          </a:p>
        </p:txBody>
      </p:sp>
      <p:pic>
        <p:nvPicPr>
          <p:cNvPr id="1028" name="Picture 4" descr="Il Cenacolo di Leonardo da Vinci a Mi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3866145"/>
            <a:ext cx="379997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3263" y="6257056"/>
            <a:ext cx="439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cenacolo di Leonardo da Vinci</a:t>
            </a:r>
            <a:endParaRPr lang="it-IT" sz="2400" dirty="0"/>
          </a:p>
        </p:txBody>
      </p:sp>
      <p:pic>
        <p:nvPicPr>
          <p:cNvPr id="1030" name="Picture 6" descr="I Navigli di Mil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72" y="3644973"/>
            <a:ext cx="3843129" cy="25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376690" y="6257056"/>
            <a:ext cx="286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 Navigli</a:t>
            </a:r>
            <a:endParaRPr lang="it-IT" sz="2400" dirty="0"/>
          </a:p>
        </p:txBody>
      </p:sp>
      <p:pic>
        <p:nvPicPr>
          <p:cNvPr id="1032" name="Picture 8" descr="Il Castello Sforzesco di Mila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44" y="3866145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255621" y="5564558"/>
            <a:ext cx="326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Castello Sforzesco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La Galleria Vittorio Emanuele di Mila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65" y="826182"/>
            <a:ext cx="3991455" cy="266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8301612" y="3414141"/>
            <a:ext cx="370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Galleria Vittorio Emanuele</a:t>
            </a:r>
            <a:r>
              <a:rPr lang="ru-RU" sz="2400" dirty="0" smtClean="0"/>
              <a:t> </a:t>
            </a:r>
            <a:r>
              <a:rPr lang="it-IT" sz="2400" dirty="0" smtClean="0"/>
              <a:t>II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70550" y="665319"/>
            <a:ext cx="3459209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sz="2400" dirty="0" smtClean="0"/>
              <a:t>Duomo</a:t>
            </a:r>
            <a:r>
              <a:rPr lang="ru-RU" sz="2400" dirty="0" smtClean="0"/>
              <a:t> </a:t>
            </a:r>
            <a:r>
              <a:rPr lang="ru-RU" sz="2400" dirty="0"/>
              <a:t>Дуомо</a:t>
            </a:r>
            <a:endParaRPr lang="it-IT" sz="2400" dirty="0" smtClean="0"/>
          </a:p>
          <a:p>
            <a:r>
              <a:rPr lang="it-IT" sz="2400" dirty="0" smtClean="0"/>
              <a:t>Cenacolo</a:t>
            </a:r>
            <a:r>
              <a:rPr lang="ru-RU" sz="2400" dirty="0" smtClean="0"/>
              <a:t> </a:t>
            </a:r>
            <a:r>
              <a:rPr lang="ru-RU" sz="2400" dirty="0"/>
              <a:t>Тайная вечеря</a:t>
            </a:r>
            <a:endParaRPr lang="it-IT" sz="2400" dirty="0" smtClean="0"/>
          </a:p>
          <a:p>
            <a:r>
              <a:rPr lang="it-IT" sz="2400" dirty="0" smtClean="0"/>
              <a:t>Castello</a:t>
            </a:r>
            <a:r>
              <a:rPr lang="ru-RU" sz="2400" dirty="0" smtClean="0"/>
              <a:t> Замок</a:t>
            </a:r>
            <a:endParaRPr lang="it-IT" sz="2400" dirty="0" smtClean="0"/>
          </a:p>
          <a:p>
            <a:r>
              <a:rPr lang="it-IT" sz="2400" dirty="0" smtClean="0"/>
              <a:t>Galleria</a:t>
            </a:r>
            <a:r>
              <a:rPr lang="ru-RU" sz="2400" dirty="0" smtClean="0"/>
              <a:t> Галерея</a:t>
            </a:r>
          </a:p>
          <a:p>
            <a:r>
              <a:rPr lang="it-IT" sz="2400" dirty="0" smtClean="0"/>
              <a:t>Navigli </a:t>
            </a:r>
            <a:r>
              <a:rPr lang="ru-RU" sz="2400" dirty="0" smtClean="0"/>
              <a:t>миланские </a:t>
            </a:r>
            <a:r>
              <a:rPr lang="ru-RU" sz="2400" dirty="0"/>
              <a:t>каналы</a:t>
            </a:r>
          </a:p>
          <a:p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45" y="61185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5847" y="0"/>
            <a:ext cx="11180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Shopping a Milano, la città della moda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60" y="1724830"/>
            <a:ext cx="6400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394364" y="923330"/>
            <a:ext cx="529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Via </a:t>
            </a:r>
            <a:r>
              <a:rPr lang="it-IT" sz="3600" b="1" dirty="0" err="1" smtClean="0">
                <a:solidFill>
                  <a:srgbClr val="C00000"/>
                </a:solidFill>
              </a:rPr>
              <a:t>Montenapoleone</a:t>
            </a:r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Risultati immagini per guc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502">
            <a:off x="9439200" y="806547"/>
            <a:ext cx="2005734" cy="129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arm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633">
            <a:off x="485805" y="1236702"/>
            <a:ext cx="2362275" cy="12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isultati immagini per roberto cavalli br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919">
            <a:off x="9988950" y="244396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dolce e gabban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760">
            <a:off x="334084" y="3036592"/>
            <a:ext cx="2063265" cy="9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magine correl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60" y="4601745"/>
            <a:ext cx="3213241" cy="16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isultati immagini per valentino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4" y="5485518"/>
            <a:ext cx="2557006" cy="10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isultati immagini per prada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67" y="4436900"/>
            <a:ext cx="2500357" cy="15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isultati immagini per trussardi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54" y="5068106"/>
            <a:ext cx="2622572" cy="16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34289" y="-55418"/>
            <a:ext cx="3463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Dialogo in negozio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1052" y="426330"/>
            <a:ext cx="745374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/>
              <a:t>Buongiorno! Serve aiuto?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Sì, grazie! Vorrei un vestito elegante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Lungo o corto? E che taglia?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Lungo. Taglia 44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Bene. C’è un vestito blu, rosso, verde e rosa.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Mi piace il vestito rosso, ma è piccolo!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Provi il vestito verde.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 smtClean="0"/>
              <a:t>Come sto?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Le sta bene! È perfetto! 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 smtClean="0"/>
              <a:t>Quanto costa? 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Questo vestito è in saldo e costa 10 euro.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Lo prendo. Grazie!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Arrivederci!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66" y="206192"/>
            <a:ext cx="4901334" cy="32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091708" y="3473748"/>
            <a:ext cx="447501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sz="2400" dirty="0" smtClean="0"/>
              <a:t>Vestito </a:t>
            </a:r>
            <a:r>
              <a:rPr lang="ru-RU" sz="2400" dirty="0" smtClean="0"/>
              <a:t>платье</a:t>
            </a:r>
          </a:p>
          <a:p>
            <a:r>
              <a:rPr lang="it-IT" sz="2400" dirty="0" smtClean="0"/>
              <a:t>Taglia </a:t>
            </a:r>
            <a:r>
              <a:rPr lang="ru-RU" sz="2400" dirty="0" smtClean="0"/>
              <a:t>размер</a:t>
            </a:r>
            <a:endParaRPr lang="it-IT" sz="2400" dirty="0" smtClean="0"/>
          </a:p>
          <a:p>
            <a:r>
              <a:rPr lang="it-IT" sz="2400" dirty="0" smtClean="0"/>
              <a:t>Mi piace </a:t>
            </a:r>
            <a:r>
              <a:rPr lang="ru-RU" sz="2400" dirty="0" smtClean="0"/>
              <a:t>Мне это нравится</a:t>
            </a:r>
            <a:endParaRPr lang="it-IT" sz="2400" dirty="0" smtClean="0"/>
          </a:p>
          <a:p>
            <a:r>
              <a:rPr lang="it-IT" sz="2400" dirty="0" smtClean="0"/>
              <a:t>Perfetto </a:t>
            </a:r>
            <a:r>
              <a:rPr lang="ru-RU" sz="2400" dirty="0" smtClean="0"/>
              <a:t>отлично</a:t>
            </a:r>
            <a:endParaRPr lang="it-IT" sz="2400" dirty="0" smtClean="0"/>
          </a:p>
          <a:p>
            <a:r>
              <a:rPr lang="it-IT" sz="2400" dirty="0" smtClean="0"/>
              <a:t>Quanto costa </a:t>
            </a:r>
            <a:r>
              <a:rPr lang="ru-RU" sz="2400" dirty="0" smtClean="0"/>
              <a:t>Сколько стоит</a:t>
            </a:r>
            <a:endParaRPr lang="it-IT" sz="2400" dirty="0" smtClean="0"/>
          </a:p>
          <a:p>
            <a:r>
              <a:rPr lang="it-IT" sz="2400" dirty="0" smtClean="0"/>
              <a:t>Saldi </a:t>
            </a:r>
            <a:r>
              <a:rPr lang="ru-RU" sz="2400" dirty="0" smtClean="0"/>
              <a:t>распродажа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6" y="110836"/>
            <a:ext cx="8129444" cy="66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orrela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205345"/>
            <a:ext cx="10640291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904685" y="282015"/>
            <a:ext cx="4327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GRAMMATICA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ÐÐµÐ¾Ð¿ÑÐµÐ´ÐµÐ»ÐµÐ½Ð½ÑÐµ Ð°ÑÑÐ¸ÐºÐ»Ð¸ Ð² Ð¸ÑÐ°Ð»ÑÑÐ½ÑÐºÐ¾Ð¼ ÑÐ·ÑÐº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512618"/>
            <a:ext cx="10654144" cy="511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94159" y="224135"/>
            <a:ext cx="5492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Andiamo a Teatro!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Risultati immagini per teatro la sc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3" y="1147465"/>
            <a:ext cx="4184075" cy="29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087091" y="1147465"/>
            <a:ext cx="326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Teatro La Scala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Risultati immagini per teatro la sc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39" y="1147465"/>
            <a:ext cx="4503711" cy="30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10115" y="4339564"/>
            <a:ext cx="7545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Vorrei comprare i biglietti per il concerto di questa </a:t>
            </a:r>
            <a:r>
              <a:rPr lang="it-IT" sz="2400" dirty="0" smtClean="0"/>
              <a:t>sera.</a:t>
            </a: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Quanti biglietti?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Due</a:t>
            </a:r>
            <a:r>
              <a:rPr lang="it-IT" sz="2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Sono 8 euro a biglietto. In totale 16 euro.</a:t>
            </a: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Ecco a </a:t>
            </a:r>
            <a:r>
              <a:rPr lang="it-IT" sz="2400" dirty="0" smtClean="0"/>
              <a:t>lei. Grazie!</a:t>
            </a: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Arrivederci!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94190" y="1666297"/>
            <a:ext cx="284565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sz="2400" dirty="0" smtClean="0"/>
              <a:t>Biglietto </a:t>
            </a:r>
            <a:r>
              <a:rPr lang="ru-RU" sz="2400" dirty="0" smtClean="0"/>
              <a:t>билет</a:t>
            </a:r>
          </a:p>
          <a:p>
            <a:r>
              <a:rPr lang="it-IT" sz="2400" dirty="0" smtClean="0"/>
              <a:t>Concerto  </a:t>
            </a:r>
            <a:r>
              <a:rPr lang="ru-RU" sz="2400" dirty="0" smtClean="0"/>
              <a:t>концерт</a:t>
            </a:r>
            <a:endParaRPr lang="it-IT" sz="2400" dirty="0" smtClean="0"/>
          </a:p>
          <a:p>
            <a:r>
              <a:rPr lang="it-IT" sz="2400" dirty="0" smtClean="0"/>
              <a:t>Comprare </a:t>
            </a:r>
            <a:r>
              <a:rPr lang="ru-RU" sz="2400" dirty="0" smtClean="0"/>
              <a:t>купить</a:t>
            </a:r>
            <a:endParaRPr lang="it-IT" sz="2400" dirty="0" smtClean="0"/>
          </a:p>
          <a:p>
            <a:r>
              <a:rPr lang="it-IT" sz="2400" dirty="0" smtClean="0"/>
              <a:t>Sera </a:t>
            </a:r>
            <a:r>
              <a:rPr lang="ru-RU" sz="2400" dirty="0" smtClean="0"/>
              <a:t>вечер</a:t>
            </a:r>
            <a:endParaRPr lang="it-IT" sz="2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6735751" y="5112327"/>
            <a:ext cx="5124724" cy="6771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Va, pensiero – Nabucco – Giuseppe Verdi</a:t>
            </a:r>
          </a:p>
          <a:p>
            <a:r>
              <a:rPr lang="it-IT" dirty="0">
                <a:hlinkClick r:id="rId4"/>
              </a:rPr>
              <a:t>https://www.youtube.com/watch?v=fR_-U2omIEM</a:t>
            </a:r>
            <a:endParaRPr lang="it-IT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8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242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38</cp:revision>
  <dcterms:created xsi:type="dcterms:W3CDTF">2018-02-17T13:14:45Z</dcterms:created>
  <dcterms:modified xsi:type="dcterms:W3CDTF">2018-04-25T13:13:40Z</dcterms:modified>
</cp:coreProperties>
</file>