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82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45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1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1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0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3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6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5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51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31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75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27C8-48AB-4297-8039-F8BE083A025A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2E24-07D7-43E2-9A37-93D23207DA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8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62416" y="171884"/>
            <a:ext cx="664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NOLEGGIARE UNA 500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4" y="1737359"/>
            <a:ext cx="6178478" cy="36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74766" y="1095214"/>
            <a:ext cx="50683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800" dirty="0" smtClean="0"/>
              <a:t>Buongiorno! Vorrei noleggiare un’auto.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Buongiorno! Per quanto tempo?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Un giorno. Quanto costa?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40 euro al giorno. Che tipo di auto vuole?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Siamo nella città della FIAT, quindi voglio una 500!!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Perfetto. Ecco le chiavi!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Grazie!</a:t>
            </a:r>
          </a:p>
          <a:p>
            <a:pPr marL="342900" indent="-342900">
              <a:buFontTx/>
              <a:buChar char="-"/>
            </a:pPr>
            <a:r>
              <a:rPr lang="it-IT" sz="2800" dirty="0" smtClean="0"/>
              <a:t>Buon viaggio!</a:t>
            </a:r>
            <a:endParaRPr lang="it-IT" sz="2000" dirty="0" smtClean="0"/>
          </a:p>
          <a:p>
            <a:pPr marL="342900" indent="-342900">
              <a:buFontTx/>
              <a:buChar char="-"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13881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8554" y="415637"/>
            <a:ext cx="2475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TORINO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35533" y="1702969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/>
                <a:latin typeface="Verdana" panose="020B0604030504040204" pitchFamily="34" charset="0"/>
              </a:rPr>
              <a:t>Mole Antonelliana</a:t>
            </a:r>
            <a:endParaRPr lang="it-IT" b="1" dirty="0"/>
          </a:p>
        </p:txBody>
      </p:sp>
      <p:pic>
        <p:nvPicPr>
          <p:cNvPr id="1028" name="Picture 4" descr="piazza castello tor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73" y="3664527"/>
            <a:ext cx="4520046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675764" y="6308559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/>
                <a:latin typeface="Verdana" panose="020B0604030504040204" pitchFamily="34" charset="0"/>
              </a:rPr>
              <a:t>Piazza Castello</a:t>
            </a:r>
            <a:endParaRPr lang="it-IT" b="1" dirty="0"/>
          </a:p>
        </p:txBody>
      </p:sp>
      <p:pic>
        <p:nvPicPr>
          <p:cNvPr id="1030" name="Picture 6" descr="Museo Civico di Arte Antica tor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2" y="192823"/>
            <a:ext cx="4386675" cy="29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0743" y="3106063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/>
                <a:latin typeface="Verdana" panose="020B0604030504040204" pitchFamily="34" charset="0"/>
              </a:rPr>
              <a:t>Museo Civico di Arte Antica</a:t>
            </a:r>
            <a:endParaRPr lang="it-IT" b="1" dirty="0"/>
          </a:p>
        </p:txBody>
      </p:sp>
      <p:pic>
        <p:nvPicPr>
          <p:cNvPr id="1032" name="Picture 8" descr="sacra sindone tor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380" y="192823"/>
            <a:ext cx="4092861" cy="27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9188609" y="2932607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/>
                <a:latin typeface="Verdana" panose="020B0604030504040204" pitchFamily="34" charset="0"/>
              </a:rPr>
              <a:t>Sacra Sindone </a:t>
            </a:r>
            <a:endParaRPr lang="it-IT" b="1" dirty="0"/>
          </a:p>
        </p:txBody>
      </p:sp>
      <p:pic>
        <p:nvPicPr>
          <p:cNvPr id="1034" name="Picture 10" descr="Risultati immagini per mole antonelliana tor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03" y="2201731"/>
            <a:ext cx="2876518" cy="46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magine correl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" y="3591565"/>
            <a:ext cx="4489996" cy="29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280155" y="6448776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Venaria Reale</a:t>
            </a:r>
            <a:endParaRPr lang="it-I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5" y="1734677"/>
            <a:ext cx="5167745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798511" y="4924"/>
            <a:ext cx="388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Alla Stazione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80109"/>
            <a:ext cx="735438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Natalia</a:t>
            </a:r>
            <a:r>
              <a:rPr lang="it-IT" sz="2400" dirty="0"/>
              <a:t>: Buongiorno, </a:t>
            </a:r>
            <a:r>
              <a:rPr lang="it-IT" sz="2400" dirty="0" smtClean="0"/>
              <a:t>vorrei</a:t>
            </a:r>
            <a:r>
              <a:rPr lang="it-IT" sz="2400" dirty="0"/>
              <a:t> </a:t>
            </a:r>
            <a:r>
              <a:rPr lang="it-IT" sz="2400" b="1" dirty="0"/>
              <a:t>prenotare</a:t>
            </a:r>
            <a:r>
              <a:rPr lang="it-IT" sz="2400" dirty="0"/>
              <a:t> </a:t>
            </a:r>
            <a:r>
              <a:rPr lang="it-IT" sz="2400" dirty="0" smtClean="0"/>
              <a:t>un biglietto </a:t>
            </a:r>
            <a:r>
              <a:rPr lang="it-IT" sz="2400" dirty="0"/>
              <a:t>per </a:t>
            </a:r>
            <a:r>
              <a:rPr lang="it-IT" sz="2400" dirty="0" smtClean="0"/>
              <a:t>Genova.</a:t>
            </a:r>
            <a:endParaRPr lang="it-IT" sz="2400" dirty="0"/>
          </a:p>
          <a:p>
            <a:r>
              <a:rPr lang="it-IT" sz="2400" b="1" dirty="0"/>
              <a:t>Bigliettaio</a:t>
            </a:r>
            <a:r>
              <a:rPr lang="it-IT" sz="2400" dirty="0"/>
              <a:t>: Quando </a:t>
            </a:r>
            <a:r>
              <a:rPr lang="it-IT" sz="2400" dirty="0" smtClean="0"/>
              <a:t>vuole </a:t>
            </a:r>
            <a:r>
              <a:rPr lang="it-IT" sz="2400" dirty="0"/>
              <a:t>partire?</a:t>
            </a:r>
          </a:p>
          <a:p>
            <a:r>
              <a:rPr lang="it-IT" sz="2400" b="1" dirty="0"/>
              <a:t>Natalia</a:t>
            </a:r>
            <a:r>
              <a:rPr lang="it-IT" sz="2400" dirty="0"/>
              <a:t>: </a:t>
            </a:r>
            <a:r>
              <a:rPr lang="it-IT" sz="2400" dirty="0" smtClean="0"/>
              <a:t>Vorrei </a:t>
            </a:r>
            <a:r>
              <a:rPr lang="it-IT" sz="2400" dirty="0"/>
              <a:t>partire </a:t>
            </a:r>
            <a:r>
              <a:rPr lang="it-IT" sz="2400" dirty="0" smtClean="0"/>
              <a:t>martedì 15 maggio.</a:t>
            </a:r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Bigliettaio</a:t>
            </a:r>
            <a:r>
              <a:rPr lang="it-IT" sz="2400" dirty="0"/>
              <a:t>: </a:t>
            </a:r>
            <a:r>
              <a:rPr lang="it-IT" sz="2400" dirty="0" smtClean="0"/>
              <a:t>Desiderate un </a:t>
            </a:r>
            <a:r>
              <a:rPr lang="it-IT" sz="2400" b="1" dirty="0"/>
              <a:t>biglietto di andata e </a:t>
            </a:r>
            <a:r>
              <a:rPr lang="it-IT" sz="2400" b="1" dirty="0" smtClean="0"/>
              <a:t>ritorno</a:t>
            </a:r>
            <a:r>
              <a:rPr lang="it-IT" sz="2400" dirty="0" smtClean="0"/>
              <a:t>?</a:t>
            </a:r>
          </a:p>
          <a:p>
            <a:r>
              <a:rPr lang="it-IT" sz="2400" b="1" dirty="0" smtClean="0"/>
              <a:t>Natalia: </a:t>
            </a:r>
            <a:r>
              <a:rPr lang="it-IT" sz="2400" dirty="0" smtClean="0"/>
              <a:t>Solo andata</a:t>
            </a:r>
          </a:p>
          <a:p>
            <a:r>
              <a:rPr lang="it-IT" sz="2400" b="1" dirty="0" smtClean="0"/>
              <a:t>Bigliettaio: </a:t>
            </a:r>
            <a:r>
              <a:rPr lang="it-IT" sz="2400" dirty="0" smtClean="0"/>
              <a:t>Vuole viaggiare</a:t>
            </a:r>
            <a:r>
              <a:rPr lang="it-IT" sz="2400" dirty="0"/>
              <a:t> </a:t>
            </a:r>
            <a:r>
              <a:rPr lang="it-IT" sz="2400" b="1" dirty="0"/>
              <a:t>in prima o in seconda classe</a:t>
            </a:r>
            <a:r>
              <a:rPr lang="it-IT" sz="2400" dirty="0"/>
              <a:t>?</a:t>
            </a:r>
            <a:r>
              <a:rPr lang="it-IT" sz="2400" dirty="0" smtClean="0"/>
              <a:t> </a:t>
            </a:r>
            <a:endParaRPr lang="it-IT" sz="2400" dirty="0"/>
          </a:p>
          <a:p>
            <a:r>
              <a:rPr lang="it-IT" sz="2400" b="1" dirty="0"/>
              <a:t>Natalia</a:t>
            </a:r>
            <a:r>
              <a:rPr lang="it-IT" sz="2400" dirty="0"/>
              <a:t>: In seconda classe.</a:t>
            </a:r>
          </a:p>
          <a:p>
            <a:r>
              <a:rPr lang="it-IT" sz="2400" b="1" dirty="0"/>
              <a:t>Bigliettaio</a:t>
            </a:r>
            <a:r>
              <a:rPr lang="it-IT" sz="2400" dirty="0"/>
              <a:t>: </a:t>
            </a:r>
            <a:r>
              <a:rPr lang="it-IT" sz="2400" dirty="0" smtClean="0"/>
              <a:t>c’è un treno diretto per Genova. E’ il </a:t>
            </a:r>
            <a:r>
              <a:rPr lang="it-IT" sz="2400" dirty="0" err="1" smtClean="0"/>
              <a:t>Frecciarossa</a:t>
            </a:r>
            <a:r>
              <a:rPr lang="it-IT" sz="2400" dirty="0" smtClean="0"/>
              <a:t>. Partenza alle 10:00 e arrivo alle 13:00.</a:t>
            </a:r>
            <a:endParaRPr lang="it-IT" sz="2400" dirty="0"/>
          </a:p>
          <a:p>
            <a:r>
              <a:rPr lang="it-IT" sz="2400" b="1" dirty="0"/>
              <a:t>Natalia</a:t>
            </a:r>
            <a:r>
              <a:rPr lang="it-IT" sz="2400" dirty="0"/>
              <a:t>: </a:t>
            </a:r>
            <a:r>
              <a:rPr lang="it-IT" sz="2400" dirty="0" smtClean="0"/>
              <a:t>Bene. Quanto </a:t>
            </a:r>
            <a:r>
              <a:rPr lang="it-IT" sz="2400" dirty="0"/>
              <a:t>costa il biglietto?</a:t>
            </a:r>
          </a:p>
          <a:p>
            <a:r>
              <a:rPr lang="it-IT" sz="2400" b="1" dirty="0"/>
              <a:t>Bigliettaio</a:t>
            </a:r>
            <a:r>
              <a:rPr lang="it-IT" sz="2400" dirty="0"/>
              <a:t>: Sono </a:t>
            </a:r>
            <a:r>
              <a:rPr lang="it-IT" sz="2400" dirty="0" smtClean="0"/>
              <a:t>30 euro.</a:t>
            </a:r>
          </a:p>
          <a:p>
            <a:r>
              <a:rPr lang="it-IT" sz="2400" b="1" dirty="0" smtClean="0"/>
              <a:t>Natalia</a:t>
            </a:r>
            <a:r>
              <a:rPr lang="it-IT" sz="2400" dirty="0"/>
              <a:t>: Perfetto</a:t>
            </a:r>
            <a:r>
              <a:rPr lang="it-IT" sz="2400" dirty="0" smtClean="0"/>
              <a:t>! Quale è il</a:t>
            </a:r>
            <a:r>
              <a:rPr lang="it-IT" sz="2400" b="1" dirty="0"/>
              <a:t> </a:t>
            </a:r>
            <a:r>
              <a:rPr lang="it-IT" sz="2400" b="1" dirty="0" smtClean="0"/>
              <a:t>binario</a:t>
            </a:r>
            <a:r>
              <a:rPr lang="it-IT" sz="2400" dirty="0" smtClean="0"/>
              <a:t>?</a:t>
            </a:r>
            <a:endParaRPr lang="it-IT" sz="2400" dirty="0"/>
          </a:p>
          <a:p>
            <a:r>
              <a:rPr lang="it-IT" sz="2400" b="1" dirty="0"/>
              <a:t>Bigliettaio</a:t>
            </a:r>
            <a:r>
              <a:rPr lang="it-IT" sz="2400" dirty="0"/>
              <a:t>: Il binario viene indicato nel</a:t>
            </a:r>
            <a:r>
              <a:rPr lang="it-IT" sz="2400" b="1" dirty="0"/>
              <a:t> tabellone delle </a:t>
            </a:r>
            <a:r>
              <a:rPr lang="it-IT" sz="2400" b="1" dirty="0" smtClean="0"/>
              <a:t>partenze</a:t>
            </a:r>
            <a:r>
              <a:rPr lang="it-IT" sz="2400" dirty="0" smtClean="0"/>
              <a:t>, ma </a:t>
            </a:r>
            <a:r>
              <a:rPr lang="it-IT" sz="2400" dirty="0"/>
              <a:t>di solito </a:t>
            </a:r>
            <a:r>
              <a:rPr lang="it-IT" sz="2400" dirty="0" smtClean="0"/>
              <a:t>è il binario 2.</a:t>
            </a:r>
            <a:r>
              <a:rPr lang="it-IT" sz="2400" dirty="0"/>
              <a:t> </a:t>
            </a:r>
            <a:r>
              <a:rPr lang="it-IT" sz="2400" dirty="0" smtClean="0"/>
              <a:t>La carrozza è la 8 e il posto numero 22.</a:t>
            </a:r>
          </a:p>
          <a:p>
            <a:r>
              <a:rPr lang="it-IT" sz="2400" b="1" dirty="0"/>
              <a:t>Natalia</a:t>
            </a:r>
            <a:r>
              <a:rPr lang="it-IT" sz="2400" dirty="0"/>
              <a:t>: </a:t>
            </a:r>
            <a:r>
              <a:rPr lang="it-IT" sz="2400" dirty="0" smtClean="0"/>
              <a:t>Grazie!</a:t>
            </a:r>
          </a:p>
          <a:p>
            <a:r>
              <a:rPr lang="it-IT" sz="2400" b="1" dirty="0" smtClean="0"/>
              <a:t>Bigliettaio</a:t>
            </a:r>
            <a:r>
              <a:rPr lang="it-IT" sz="2400" dirty="0"/>
              <a:t>: Buon viaggio!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268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talianlearning.org/wp-content/uploads/2012/07/Biglietto-modific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9" y="1528355"/>
            <a:ext cx="10884561" cy="43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11234" y="431074"/>
            <a:ext cx="86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C000"/>
                </a:solidFill>
              </a:rPr>
              <a:t>ATTIVITA’: Il Biglietto del Treno</a:t>
            </a:r>
            <a:endParaRPr lang="it-IT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6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giorni della settimana e mesi in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3" y="202542"/>
            <a:ext cx="9313817" cy="62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3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00926" y="116733"/>
            <a:ext cx="498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I TRENI IN ITALIA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54065" y="774815"/>
            <a:ext cx="543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ALTA VELOCITA’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08478" y="6036743"/>
            <a:ext cx="15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ITALO</a:t>
            </a:r>
            <a:endParaRPr lang="it-IT" sz="2400" b="1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10" y="1285921"/>
            <a:ext cx="4600954" cy="22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5" y="1304855"/>
            <a:ext cx="4226697" cy="20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866542" y="3342597"/>
            <a:ext cx="223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FRECCIABIANCA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71173" y="3485021"/>
            <a:ext cx="209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FRECCIAROSSA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1712750" y="6036743"/>
            <a:ext cx="2311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FRECCIARGENTO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88" y="3882994"/>
            <a:ext cx="4204191" cy="2222579"/>
          </a:xfrm>
          <a:prstGeom prst="rect">
            <a:avLst/>
          </a:prstGeom>
        </p:spPr>
      </p:pic>
      <p:pic>
        <p:nvPicPr>
          <p:cNvPr id="1032" name="Picture 8" descr="Risultati immagini per ita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09" y="4020011"/>
            <a:ext cx="4600954" cy="20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4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55633" y="2842007"/>
            <a:ext cx="165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REGIONALE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8087640" y="2842006"/>
            <a:ext cx="2707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REGIONALE VELOCE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55633" y="6089880"/>
            <a:ext cx="1292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DIRETTO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8868731" y="5958019"/>
            <a:ext cx="1500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INTERCITY</a:t>
            </a:r>
            <a:endParaRPr lang="it-IT" sz="2400" dirty="0"/>
          </a:p>
        </p:txBody>
      </p:sp>
      <p:pic>
        <p:nvPicPr>
          <p:cNvPr id="2050" name="Picture 2" descr="Risultati immagini per regio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0" y="337293"/>
            <a:ext cx="3711032" cy="25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73" y="450760"/>
            <a:ext cx="5931716" cy="22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treno diret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0" y="3435532"/>
            <a:ext cx="5526880" cy="25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937" y="3359549"/>
            <a:ext cx="3786250" cy="2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5006" y="169817"/>
            <a:ext cx="847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TRASPORTI IN ITALIA: RITARDO DEI TRENI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0829" y="1050881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NORD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32222" y="1050881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2"/>
                </a:solidFill>
              </a:rPr>
              <a:t>SUD</a:t>
            </a:r>
            <a:endParaRPr lang="it-IT" sz="28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7" y="1834956"/>
            <a:ext cx="5839096" cy="42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1808834"/>
            <a:ext cx="559090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3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fiat tor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7" y="1324791"/>
            <a:ext cx="3333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1" y="447720"/>
            <a:ext cx="5486400" cy="47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22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28</cp:revision>
  <dcterms:created xsi:type="dcterms:W3CDTF">2018-03-15T15:24:03Z</dcterms:created>
  <dcterms:modified xsi:type="dcterms:W3CDTF">2018-05-09T17:31:22Z</dcterms:modified>
</cp:coreProperties>
</file>