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7" r:id="rId2"/>
    <p:sldId id="271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72" r:id="rId11"/>
    <p:sldId id="273" r:id="rId12"/>
    <p:sldId id="265" r:id="rId13"/>
    <p:sldId id="266" r:id="rId14"/>
    <p:sldId id="267" r:id="rId15"/>
    <p:sldId id="268" r:id="rId16"/>
    <p:sldId id="269" r:id="rId17"/>
    <p:sldId id="270" r:id="rId18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Stile medio 2 - Color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75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DA5A7D-F6B3-49F0-8717-B0863FCB3B95}" type="datetimeFigureOut">
              <a:rPr lang="it-IT" smtClean="0"/>
              <a:t>01/06/2018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F3E22E-EB0F-4B84-B0B4-E80DE99CDC4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411726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8B00A-C24A-40AF-99BC-58113DD96BEA}" type="datetimeFigureOut">
              <a:rPr lang="it-IT" smtClean="0"/>
              <a:t>01/06/2018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4B313-2C38-4136-A48C-03ABCA7CB6A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034037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8B00A-C24A-40AF-99BC-58113DD96BEA}" type="datetimeFigureOut">
              <a:rPr lang="it-IT" smtClean="0"/>
              <a:t>01/06/2018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4B313-2C38-4136-A48C-03ABCA7CB6A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019985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8B00A-C24A-40AF-99BC-58113DD96BEA}" type="datetimeFigureOut">
              <a:rPr lang="it-IT" smtClean="0"/>
              <a:t>01/06/2018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4B313-2C38-4136-A48C-03ABCA7CB6A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986248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8B00A-C24A-40AF-99BC-58113DD96BEA}" type="datetimeFigureOut">
              <a:rPr lang="it-IT" smtClean="0"/>
              <a:t>01/06/2018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4B313-2C38-4136-A48C-03ABCA7CB6A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981022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8B00A-C24A-40AF-99BC-58113DD96BEA}" type="datetimeFigureOut">
              <a:rPr lang="it-IT" smtClean="0"/>
              <a:t>01/06/2018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4B313-2C38-4136-A48C-03ABCA7CB6A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36387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8B00A-C24A-40AF-99BC-58113DD96BEA}" type="datetimeFigureOut">
              <a:rPr lang="it-IT" smtClean="0"/>
              <a:t>01/06/2018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4B313-2C38-4136-A48C-03ABCA7CB6A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334277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8B00A-C24A-40AF-99BC-58113DD96BEA}" type="datetimeFigureOut">
              <a:rPr lang="it-IT" smtClean="0"/>
              <a:t>01/06/2018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4B313-2C38-4136-A48C-03ABCA7CB6A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182251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8B00A-C24A-40AF-99BC-58113DD96BEA}" type="datetimeFigureOut">
              <a:rPr lang="it-IT" smtClean="0"/>
              <a:t>01/06/2018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4B313-2C38-4136-A48C-03ABCA7CB6A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237624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8B00A-C24A-40AF-99BC-58113DD96BEA}" type="datetimeFigureOut">
              <a:rPr lang="it-IT" smtClean="0"/>
              <a:t>01/06/2018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4B313-2C38-4136-A48C-03ABCA7CB6A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848918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8B00A-C24A-40AF-99BC-58113DD96BEA}" type="datetimeFigureOut">
              <a:rPr lang="it-IT" smtClean="0"/>
              <a:t>01/06/2018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4B313-2C38-4136-A48C-03ABCA7CB6A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978038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8B00A-C24A-40AF-99BC-58113DD96BEA}" type="datetimeFigureOut">
              <a:rPr lang="it-IT" smtClean="0"/>
              <a:t>01/06/2018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4B313-2C38-4136-A48C-03ABCA7CB6A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593158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E8B00A-C24A-40AF-99BC-58113DD96BEA}" type="datetimeFigureOut">
              <a:rPr lang="it-IT" smtClean="0"/>
              <a:t>01/06/2018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64B313-2C38-4136-A48C-03ABCA7CB6A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736591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openxmlformats.org/officeDocument/2006/relationships/image" Target="../media/image2.jpg"/><Relationship Id="rId7" Type="http://schemas.openxmlformats.org/officeDocument/2006/relationships/image" Target="../media/image6.jpg"/><Relationship Id="rId12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g"/><Relationship Id="rId11" Type="http://schemas.openxmlformats.org/officeDocument/2006/relationships/image" Target="../media/image10.jpeg"/><Relationship Id="rId5" Type="http://schemas.openxmlformats.org/officeDocument/2006/relationships/image" Target="../media/image4.jpg"/><Relationship Id="rId10" Type="http://schemas.openxmlformats.org/officeDocument/2006/relationships/image" Target="../media/image9.jpeg"/><Relationship Id="rId4" Type="http://schemas.openxmlformats.org/officeDocument/2006/relationships/image" Target="../media/image3.jpg"/><Relationship Id="rId9" Type="http://schemas.openxmlformats.org/officeDocument/2006/relationships/image" Target="../media/image8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hyperlink" Target="https://www.youtube.com/watch?v=Vnz6EwtTaSg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hyperlink" Target="https://www.youtube.com/watch?v=ZhtuEgeMixc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hyperlink" Target="https://maggiolatalucignanese.it/wp-content/uploads/2018/05/Maggiolata-20-maggio-2018.mp4?_=1" TargetMode="External"/><Relationship Id="rId4" Type="http://schemas.openxmlformats.org/officeDocument/2006/relationships/image" Target="../media/image3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hyperlink" Target="https://www.youtube.com/watch?v=igC8UcnAZHE" TargetMode="External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eg"/><Relationship Id="rId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11.jpeg"/><Relationship Id="rId2" Type="http://schemas.openxmlformats.org/officeDocument/2006/relationships/hyperlink" Target="https://www.youtube.com/watch?v=9fYvVRLPVcs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youtube.com/watch?v=F9vYWMWj1Iw&amp;t=2s" TargetMode="Externa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eg"/><Relationship Id="rId4" Type="http://schemas.openxmlformats.org/officeDocument/2006/relationships/image" Target="../media/image52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2SHLdqbW4HY" TargetMode="External"/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Relationship Id="rId9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2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27.jpeg"/><Relationship Id="rId7" Type="http://schemas.openxmlformats.org/officeDocument/2006/relationships/hyperlink" Target="https://www.youtube.com/watch?v=js85VMikhCs" TargetMode="External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youtube.com/watch?v=xnv0QcsRtIQ" TargetMode="Externa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5" name="Immagin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3616912" cy="2486025"/>
          </a:xfrm>
          <a:prstGeom prst="rect">
            <a:avLst/>
          </a:prstGeom>
        </p:spPr>
      </p:pic>
      <p:pic>
        <p:nvPicPr>
          <p:cNvPr id="16" name="Immagin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3183" y="4501910"/>
            <a:ext cx="3698817" cy="2356090"/>
          </a:xfrm>
          <a:prstGeom prst="rect">
            <a:avLst/>
          </a:prstGeom>
        </p:spPr>
      </p:pic>
      <p:pic>
        <p:nvPicPr>
          <p:cNvPr id="17" name="Immagin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1013" y="2001838"/>
            <a:ext cx="4090987" cy="2516854"/>
          </a:xfrm>
          <a:prstGeom prst="rect">
            <a:avLst/>
          </a:prstGeom>
        </p:spPr>
      </p:pic>
      <p:pic>
        <p:nvPicPr>
          <p:cNvPr id="18" name="Immagine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29163"/>
            <a:ext cx="3100388" cy="2128837"/>
          </a:xfrm>
          <a:prstGeom prst="rect">
            <a:avLst/>
          </a:prstGeom>
        </p:spPr>
      </p:pic>
      <p:pic>
        <p:nvPicPr>
          <p:cNvPr id="19" name="Immagin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1367" y="4414573"/>
            <a:ext cx="3671816" cy="2443427"/>
          </a:xfrm>
          <a:prstGeom prst="rect">
            <a:avLst/>
          </a:prstGeom>
        </p:spPr>
      </p:pic>
      <p:pic>
        <p:nvPicPr>
          <p:cNvPr id="20" name="Immagine 1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7718" y="1698623"/>
            <a:ext cx="5125465" cy="3143250"/>
          </a:xfrm>
          <a:prstGeom prst="rect">
            <a:avLst/>
          </a:prstGeom>
        </p:spPr>
      </p:pic>
      <p:pic>
        <p:nvPicPr>
          <p:cNvPr id="21" name="Immagine 2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22311"/>
            <a:ext cx="3663175" cy="2406852"/>
          </a:xfrm>
          <a:prstGeom prst="rect">
            <a:avLst/>
          </a:prstGeom>
        </p:spPr>
      </p:pic>
      <p:pic>
        <p:nvPicPr>
          <p:cNvPr id="22" name="Immagine 2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1319" y="0"/>
            <a:ext cx="4560681" cy="1983708"/>
          </a:xfrm>
          <a:prstGeom prst="rect">
            <a:avLst/>
          </a:prstGeom>
        </p:spPr>
      </p:pic>
      <p:pic>
        <p:nvPicPr>
          <p:cNvPr id="23" name="Immagine 2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0676" y="4419600"/>
            <a:ext cx="1743456" cy="2438400"/>
          </a:xfrm>
          <a:prstGeom prst="rect">
            <a:avLst/>
          </a:prstGeom>
        </p:spPr>
      </p:pic>
      <p:pic>
        <p:nvPicPr>
          <p:cNvPr id="24" name="Immagine 2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7718" y="6448"/>
            <a:ext cx="4263601" cy="1983708"/>
          </a:xfrm>
          <a:prstGeom prst="rect">
            <a:avLst/>
          </a:prstGeom>
        </p:spPr>
      </p:pic>
      <p:sp>
        <p:nvSpPr>
          <p:cNvPr id="25" name="Rettangolo 24"/>
          <p:cNvSpPr/>
          <p:nvPr/>
        </p:nvSpPr>
        <p:spPr>
          <a:xfrm>
            <a:off x="1315232" y="1216660"/>
            <a:ext cx="9087462" cy="2954655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sz="6200" b="1" cap="none" spc="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ITALIANO </a:t>
            </a:r>
          </a:p>
          <a:p>
            <a:pPr algn="ctr"/>
            <a:r>
              <a:rPr lang="it-IT" sz="6200" b="1" cap="none" spc="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PER </a:t>
            </a:r>
          </a:p>
          <a:p>
            <a:pPr algn="ctr"/>
            <a:r>
              <a:rPr lang="it-IT" sz="6200" b="1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VIAGGIATORI</a:t>
            </a:r>
            <a:endParaRPr lang="it-IT" sz="6200" b="1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6" name="Immagine 2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9217" y="6137563"/>
            <a:ext cx="2862783" cy="734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313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/>
          <p:cNvSpPr/>
          <p:nvPr/>
        </p:nvSpPr>
        <p:spPr>
          <a:xfrm>
            <a:off x="3412152" y="196427"/>
            <a:ext cx="553395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I BORGHI TOSCANI</a:t>
            </a:r>
            <a:endParaRPr lang="it-IT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3723263" y="1119757"/>
            <a:ext cx="48878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>
                <a:hlinkClick r:id="rId2"/>
              </a:rPr>
              <a:t>https://www.youtube.com/watch?v=Vnz6EwtTaSg</a:t>
            </a:r>
            <a:endParaRPr lang="it-IT" dirty="0"/>
          </a:p>
        </p:txBody>
      </p:sp>
      <p:pic>
        <p:nvPicPr>
          <p:cNvPr id="1028" name="Picture 4" descr="Risultati immagini per borghi toscan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8026" y="1489089"/>
            <a:ext cx="8716738" cy="4587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9217" y="6123708"/>
            <a:ext cx="2862783" cy="734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536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435880" y="5976241"/>
            <a:ext cx="48640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>
                <a:hlinkClick r:id="rId2"/>
              </a:rPr>
              <a:t>https://www.youtube.com/watch?v=ZhtuEgeMixc</a:t>
            </a:r>
            <a:endParaRPr lang="it-IT" dirty="0"/>
          </a:p>
        </p:txBody>
      </p:sp>
      <p:sp>
        <p:nvSpPr>
          <p:cNvPr id="5" name="Rettangolo 4"/>
          <p:cNvSpPr/>
          <p:nvPr/>
        </p:nvSpPr>
        <p:spPr>
          <a:xfrm>
            <a:off x="1508384" y="390390"/>
            <a:ext cx="213712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C</a:t>
            </a:r>
            <a:r>
              <a:rPr lang="it-IT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HIUSI</a:t>
            </a:r>
            <a:endParaRPr lang="it-IT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2050" name="Picture 2" descr="Immagine correlat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092" y="1313720"/>
            <a:ext cx="5462156" cy="3898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mmagine correlat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6235" y="730061"/>
            <a:ext cx="3474373" cy="4701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ttangolo 5"/>
          <p:cNvSpPr/>
          <p:nvPr/>
        </p:nvSpPr>
        <p:spPr>
          <a:xfrm>
            <a:off x="7124164" y="30172"/>
            <a:ext cx="370717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LUCIGNANO</a:t>
            </a:r>
            <a:endParaRPr lang="it-IT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6096000" y="5514576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t-IT" dirty="0">
                <a:hlinkClick r:id="rId5"/>
              </a:rPr>
              <a:t>https://maggiolatalucignanese.it/wp-content/uploads/2018/05/Maggiolata-20-maggio-2018.mp4?_=1</a:t>
            </a:r>
            <a:endParaRPr lang="it-IT" dirty="0"/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9217" y="6123708"/>
            <a:ext cx="2862783" cy="734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772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4698192" y="0"/>
            <a:ext cx="285103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CULTURA</a:t>
            </a:r>
            <a:endParaRPr lang="it-IT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5110829" y="661720"/>
            <a:ext cx="2438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 smtClean="0">
                <a:solidFill>
                  <a:schemeClr val="accent2"/>
                </a:solidFill>
              </a:rPr>
              <a:t>Indovina chi?</a:t>
            </a:r>
            <a:endParaRPr lang="it-IT" sz="2800" b="1" dirty="0">
              <a:solidFill>
                <a:schemeClr val="accent2"/>
              </a:solidFill>
            </a:endParaRPr>
          </a:p>
        </p:txBody>
      </p:sp>
      <p:graphicFrame>
        <p:nvGraphicFramePr>
          <p:cNvPr id="7" name="Tabel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41670854"/>
              </p:ext>
            </p:extLst>
          </p:nvPr>
        </p:nvGraphicFramePr>
        <p:xfrm>
          <a:off x="401780" y="1343890"/>
          <a:ext cx="11388440" cy="5320144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847110">
                  <a:extLst>
                    <a:ext uri="{9D8B030D-6E8A-4147-A177-3AD203B41FA5}">
                      <a16:colId xmlns:a16="http://schemas.microsoft.com/office/drawing/2014/main" val="4170769245"/>
                    </a:ext>
                  </a:extLst>
                </a:gridCol>
                <a:gridCol w="2847110">
                  <a:extLst>
                    <a:ext uri="{9D8B030D-6E8A-4147-A177-3AD203B41FA5}">
                      <a16:colId xmlns:a16="http://schemas.microsoft.com/office/drawing/2014/main" val="452601425"/>
                    </a:ext>
                  </a:extLst>
                </a:gridCol>
                <a:gridCol w="2847110">
                  <a:extLst>
                    <a:ext uri="{9D8B030D-6E8A-4147-A177-3AD203B41FA5}">
                      <a16:colId xmlns:a16="http://schemas.microsoft.com/office/drawing/2014/main" val="1537177941"/>
                    </a:ext>
                  </a:extLst>
                </a:gridCol>
                <a:gridCol w="2847110">
                  <a:extLst>
                    <a:ext uri="{9D8B030D-6E8A-4147-A177-3AD203B41FA5}">
                      <a16:colId xmlns:a16="http://schemas.microsoft.com/office/drawing/2014/main" val="1989629764"/>
                    </a:ext>
                  </a:extLst>
                </a:gridCol>
              </a:tblGrid>
              <a:tr h="665018">
                <a:tc>
                  <a:txBody>
                    <a:bodyPr/>
                    <a:lstStyle/>
                    <a:p>
                      <a:r>
                        <a:rPr lang="it-IT" dirty="0" smtClean="0"/>
                        <a:t> PERSONAGGIO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NOME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PROFESSIONE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OPERA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666734"/>
                  </a:ext>
                </a:extLst>
              </a:tr>
              <a:tr h="665018"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it-IT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it-IT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it-IT" sz="2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41642246"/>
                  </a:ext>
                </a:extLst>
              </a:tr>
              <a:tr h="665018">
                <a:tc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400" dirty="0" smtClean="0"/>
                        <a:t>DANTE  ALIGHIERI</a:t>
                      </a:r>
                      <a:endParaRPr lang="it-IT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400" dirty="0" smtClean="0"/>
                        <a:t>POETA</a:t>
                      </a:r>
                      <a:endParaRPr lang="it-IT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400" dirty="0" smtClean="0"/>
                        <a:t>DIVINA COMMEDIA</a:t>
                      </a:r>
                      <a:endParaRPr lang="it-IT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48881907"/>
                  </a:ext>
                </a:extLst>
              </a:tr>
              <a:tr h="665018">
                <a:tc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it-IT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it-IT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it-IT" sz="2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88565934"/>
                  </a:ext>
                </a:extLst>
              </a:tr>
              <a:tr h="665018"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it-IT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it-IT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it-IT" sz="2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20739575"/>
                  </a:ext>
                </a:extLst>
              </a:tr>
              <a:tr h="665018">
                <a:tc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400" dirty="0" smtClean="0"/>
                        <a:t>GIOTTO</a:t>
                      </a:r>
                      <a:endParaRPr lang="it-IT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400" dirty="0" smtClean="0"/>
                        <a:t>PITTORE</a:t>
                      </a:r>
                      <a:endParaRPr lang="it-IT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it-IT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30908997"/>
                  </a:ext>
                </a:extLst>
              </a:tr>
              <a:tr h="665018">
                <a:tc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it-IT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it-IT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it-IT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93852751"/>
                  </a:ext>
                </a:extLst>
              </a:tr>
              <a:tr h="665018"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it-IT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it-IT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it-IT" sz="2400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73649473"/>
                  </a:ext>
                </a:extLst>
              </a:tr>
            </a:tbl>
          </a:graphicData>
        </a:graphic>
      </p:graphicFrame>
      <p:pic>
        <p:nvPicPr>
          <p:cNvPr id="8" name="Immagin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2618" y="2001603"/>
            <a:ext cx="2669812" cy="2002359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9887" y="4003962"/>
            <a:ext cx="2355273" cy="2660072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31025" y="3472567"/>
            <a:ext cx="2282104" cy="3191467"/>
          </a:xfrm>
          <a:prstGeom prst="rect">
            <a:avLst/>
          </a:prstGeom>
        </p:spPr>
      </p:pic>
      <p:sp>
        <p:nvSpPr>
          <p:cNvPr id="2" name="Rettangolo 1"/>
          <p:cNvSpPr/>
          <p:nvPr/>
        </p:nvSpPr>
        <p:spPr>
          <a:xfrm>
            <a:off x="7165029" y="3052007"/>
            <a:ext cx="49277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>
                <a:hlinkClick r:id="rId5"/>
              </a:rPr>
              <a:t>https://www.youtube.com/watch?v=igC8UcnAZHE</a:t>
            </a:r>
            <a:endParaRPr lang="it-IT" dirty="0"/>
          </a:p>
        </p:txBody>
      </p:sp>
      <p:pic>
        <p:nvPicPr>
          <p:cNvPr id="11" name="Immagin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9217" y="6123708"/>
            <a:ext cx="2862783" cy="734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1082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3278260"/>
              </p:ext>
            </p:extLst>
          </p:nvPr>
        </p:nvGraphicFramePr>
        <p:xfrm>
          <a:off x="304799" y="332504"/>
          <a:ext cx="11679384" cy="6391652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919846">
                  <a:extLst>
                    <a:ext uri="{9D8B030D-6E8A-4147-A177-3AD203B41FA5}">
                      <a16:colId xmlns:a16="http://schemas.microsoft.com/office/drawing/2014/main" val="4170769245"/>
                    </a:ext>
                  </a:extLst>
                </a:gridCol>
                <a:gridCol w="2919846">
                  <a:extLst>
                    <a:ext uri="{9D8B030D-6E8A-4147-A177-3AD203B41FA5}">
                      <a16:colId xmlns:a16="http://schemas.microsoft.com/office/drawing/2014/main" val="452601425"/>
                    </a:ext>
                  </a:extLst>
                </a:gridCol>
                <a:gridCol w="2919846">
                  <a:extLst>
                    <a:ext uri="{9D8B030D-6E8A-4147-A177-3AD203B41FA5}">
                      <a16:colId xmlns:a16="http://schemas.microsoft.com/office/drawing/2014/main" val="1537177941"/>
                    </a:ext>
                  </a:extLst>
                </a:gridCol>
                <a:gridCol w="2919846">
                  <a:extLst>
                    <a:ext uri="{9D8B030D-6E8A-4147-A177-3AD203B41FA5}">
                      <a16:colId xmlns:a16="http://schemas.microsoft.com/office/drawing/2014/main" val="1989629764"/>
                    </a:ext>
                  </a:extLst>
                </a:gridCol>
              </a:tblGrid>
              <a:tr h="743276">
                <a:tc>
                  <a:txBody>
                    <a:bodyPr/>
                    <a:lstStyle/>
                    <a:p>
                      <a:r>
                        <a:rPr lang="it-IT" sz="2400" dirty="0" smtClean="0"/>
                        <a:t> PERSONAGGIO</a:t>
                      </a:r>
                      <a:endParaRPr lang="it-IT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2400" dirty="0" smtClean="0"/>
                        <a:t>NOME</a:t>
                      </a:r>
                      <a:endParaRPr lang="it-IT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2400" dirty="0" smtClean="0"/>
                        <a:t>PROFESSIONE</a:t>
                      </a:r>
                      <a:endParaRPr lang="it-IT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2400" dirty="0" smtClean="0"/>
                        <a:t>OPERA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666734"/>
                  </a:ext>
                </a:extLst>
              </a:tr>
              <a:tr h="743276"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it-IT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it-IT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it-IT" sz="2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41642246"/>
                  </a:ext>
                </a:extLst>
              </a:tr>
              <a:tr h="743276">
                <a:tc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400" dirty="0" smtClean="0"/>
                        <a:t>BOCCACCIO</a:t>
                      </a:r>
                      <a:endParaRPr lang="it-IT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400" dirty="0" smtClean="0"/>
                        <a:t>SCRITTORE</a:t>
                      </a:r>
                      <a:endParaRPr lang="it-IT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400" dirty="0" smtClean="0"/>
                        <a:t>DECAMERON</a:t>
                      </a:r>
                      <a:endParaRPr lang="it-IT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48881907"/>
                  </a:ext>
                </a:extLst>
              </a:tr>
              <a:tr h="743276">
                <a:tc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it-IT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it-IT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it-IT" sz="2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88565934"/>
                  </a:ext>
                </a:extLst>
              </a:tr>
              <a:tr h="743276"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it-IT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it-IT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it-IT" sz="2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20739575"/>
                  </a:ext>
                </a:extLst>
              </a:tr>
              <a:tr h="1123753"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400" dirty="0" smtClean="0"/>
                        <a:t>LEONARDO </a:t>
                      </a:r>
                    </a:p>
                    <a:p>
                      <a:pPr algn="ctr"/>
                      <a:r>
                        <a:rPr lang="it-IT" sz="2400" dirty="0" smtClean="0"/>
                        <a:t>DA VINCI</a:t>
                      </a:r>
                      <a:endParaRPr lang="it-IT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400" dirty="0" smtClean="0"/>
                        <a:t>ARTISTA, SCULTORE, INGEGNERE,</a:t>
                      </a:r>
                      <a:r>
                        <a:rPr lang="it-IT" sz="2400" baseline="0" dirty="0" smtClean="0"/>
                        <a:t> </a:t>
                      </a:r>
                      <a:r>
                        <a:rPr lang="it-IT" sz="2400" dirty="0" smtClean="0"/>
                        <a:t>SCIENZIATO</a:t>
                      </a:r>
                      <a:endParaRPr lang="it-IT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it-IT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30908997"/>
                  </a:ext>
                </a:extLst>
              </a:tr>
              <a:tr h="743276">
                <a:tc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it-IT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it-IT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it-IT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93852751"/>
                  </a:ext>
                </a:extLst>
              </a:tr>
              <a:tr h="743276"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it-IT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it-IT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it-IT" sz="2400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73649473"/>
                  </a:ext>
                </a:extLst>
              </a:tr>
            </a:tbl>
          </a:graphicData>
        </a:graphic>
      </p:graphicFrame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799" y="798367"/>
            <a:ext cx="2854037" cy="3053196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740" y="3851563"/>
            <a:ext cx="3176154" cy="2673062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05900" y="3471605"/>
            <a:ext cx="3086100" cy="3187581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9217" y="6123708"/>
            <a:ext cx="2862783" cy="734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4139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92804353"/>
              </p:ext>
            </p:extLst>
          </p:nvPr>
        </p:nvGraphicFramePr>
        <p:xfrm>
          <a:off x="304799" y="332504"/>
          <a:ext cx="11679384" cy="6183373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919846">
                  <a:extLst>
                    <a:ext uri="{9D8B030D-6E8A-4147-A177-3AD203B41FA5}">
                      <a16:colId xmlns:a16="http://schemas.microsoft.com/office/drawing/2014/main" val="4170769245"/>
                    </a:ext>
                  </a:extLst>
                </a:gridCol>
                <a:gridCol w="2919846">
                  <a:extLst>
                    <a:ext uri="{9D8B030D-6E8A-4147-A177-3AD203B41FA5}">
                      <a16:colId xmlns:a16="http://schemas.microsoft.com/office/drawing/2014/main" val="452601425"/>
                    </a:ext>
                  </a:extLst>
                </a:gridCol>
                <a:gridCol w="2919846">
                  <a:extLst>
                    <a:ext uri="{9D8B030D-6E8A-4147-A177-3AD203B41FA5}">
                      <a16:colId xmlns:a16="http://schemas.microsoft.com/office/drawing/2014/main" val="1537177941"/>
                    </a:ext>
                  </a:extLst>
                </a:gridCol>
                <a:gridCol w="2919846">
                  <a:extLst>
                    <a:ext uri="{9D8B030D-6E8A-4147-A177-3AD203B41FA5}">
                      <a16:colId xmlns:a16="http://schemas.microsoft.com/office/drawing/2014/main" val="1989629764"/>
                    </a:ext>
                  </a:extLst>
                </a:gridCol>
              </a:tblGrid>
              <a:tr h="682102">
                <a:tc>
                  <a:txBody>
                    <a:bodyPr/>
                    <a:lstStyle/>
                    <a:p>
                      <a:r>
                        <a:rPr lang="it-IT" sz="2400" dirty="0" smtClean="0"/>
                        <a:t> PERSONAGGIO</a:t>
                      </a:r>
                      <a:endParaRPr lang="it-IT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2400" dirty="0" smtClean="0"/>
                        <a:t>NOME</a:t>
                      </a:r>
                      <a:endParaRPr lang="it-IT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2400" dirty="0" smtClean="0"/>
                        <a:t>PROFESSIONE</a:t>
                      </a:r>
                      <a:endParaRPr lang="it-IT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2400" dirty="0" smtClean="0"/>
                        <a:t>OPERA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666734"/>
                  </a:ext>
                </a:extLst>
              </a:tr>
              <a:tr h="682102"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it-IT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it-IT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it-IT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41642246"/>
                  </a:ext>
                </a:extLst>
              </a:tr>
              <a:tr h="836170">
                <a:tc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400" dirty="0" smtClean="0"/>
                        <a:t>MICHELANGELO</a:t>
                      </a:r>
                    </a:p>
                    <a:p>
                      <a:pPr algn="ctr"/>
                      <a:r>
                        <a:rPr lang="it-IT" sz="2400" dirty="0" smtClean="0"/>
                        <a:t>BUONARROTI</a:t>
                      </a:r>
                      <a:endParaRPr lang="it-IT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400" dirty="0" smtClean="0"/>
                        <a:t>ARTISTA</a:t>
                      </a:r>
                      <a:endParaRPr lang="it-IT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it-IT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48881907"/>
                  </a:ext>
                </a:extLst>
              </a:tr>
              <a:tr h="682102">
                <a:tc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it-IT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it-IT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it-IT" sz="2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88565934"/>
                  </a:ext>
                </a:extLst>
              </a:tr>
              <a:tr h="682102"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it-IT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it-IT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it-IT" sz="2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20739575"/>
                  </a:ext>
                </a:extLst>
              </a:tr>
              <a:tr h="728892"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it-IT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it-IT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it-IT" sz="1800" b="1" i="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800" b="1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  <a:endParaRPr lang="it-IT" sz="2400" b="0" i="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30908997"/>
                  </a:ext>
                </a:extLst>
              </a:tr>
              <a:tr h="1207801">
                <a:tc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2400" dirty="0" smtClean="0"/>
                        <a:t>GALILEO GALILEI</a:t>
                      </a:r>
                    </a:p>
                    <a:p>
                      <a:pPr algn="ctr"/>
                      <a:endParaRPr lang="it-IT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2400" dirty="0" smtClean="0"/>
                        <a:t>ASTRONOMO, FISICO, SCIENZIATO</a:t>
                      </a:r>
                    </a:p>
                    <a:p>
                      <a:pPr algn="ctr"/>
                      <a:endParaRPr lang="it-IT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it-IT" sz="2400" b="0" i="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93852751"/>
                  </a:ext>
                </a:extLst>
              </a:tr>
              <a:tr h="682102"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it-IT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it-IT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it-IT" sz="2400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73649473"/>
                  </a:ext>
                </a:extLst>
              </a:tr>
            </a:tbl>
          </a:graphicData>
        </a:graphic>
      </p:graphicFrame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799" y="1295399"/>
            <a:ext cx="2970441" cy="2098963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70867" y="660118"/>
            <a:ext cx="2304837" cy="3296516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1633" y="3574384"/>
            <a:ext cx="2396772" cy="2941493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01957" y="4142507"/>
            <a:ext cx="1842655" cy="2559243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9217" y="6123708"/>
            <a:ext cx="2862783" cy="734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202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3808967"/>
              </p:ext>
            </p:extLst>
          </p:nvPr>
        </p:nvGraphicFramePr>
        <p:xfrm>
          <a:off x="304799" y="332504"/>
          <a:ext cx="11679384" cy="6471336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919846">
                  <a:extLst>
                    <a:ext uri="{9D8B030D-6E8A-4147-A177-3AD203B41FA5}">
                      <a16:colId xmlns:a16="http://schemas.microsoft.com/office/drawing/2014/main" val="4170769245"/>
                    </a:ext>
                  </a:extLst>
                </a:gridCol>
                <a:gridCol w="2275610">
                  <a:extLst>
                    <a:ext uri="{9D8B030D-6E8A-4147-A177-3AD203B41FA5}">
                      <a16:colId xmlns:a16="http://schemas.microsoft.com/office/drawing/2014/main" val="452601425"/>
                    </a:ext>
                  </a:extLst>
                </a:gridCol>
                <a:gridCol w="2272145">
                  <a:extLst>
                    <a:ext uri="{9D8B030D-6E8A-4147-A177-3AD203B41FA5}">
                      <a16:colId xmlns:a16="http://schemas.microsoft.com/office/drawing/2014/main" val="1537177941"/>
                    </a:ext>
                  </a:extLst>
                </a:gridCol>
                <a:gridCol w="4211783">
                  <a:extLst>
                    <a:ext uri="{9D8B030D-6E8A-4147-A177-3AD203B41FA5}">
                      <a16:colId xmlns:a16="http://schemas.microsoft.com/office/drawing/2014/main" val="1989629764"/>
                    </a:ext>
                  </a:extLst>
                </a:gridCol>
              </a:tblGrid>
              <a:tr h="743276">
                <a:tc>
                  <a:txBody>
                    <a:bodyPr/>
                    <a:lstStyle/>
                    <a:p>
                      <a:r>
                        <a:rPr lang="it-IT" sz="2400" dirty="0" smtClean="0"/>
                        <a:t> PERSONAGGIO</a:t>
                      </a:r>
                      <a:endParaRPr lang="it-IT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2400" dirty="0" smtClean="0"/>
                        <a:t>NOME</a:t>
                      </a:r>
                      <a:endParaRPr lang="it-IT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2400" dirty="0" smtClean="0"/>
                        <a:t>PROFESSIONE</a:t>
                      </a:r>
                      <a:endParaRPr lang="it-IT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2400" dirty="0" smtClean="0"/>
                        <a:t>OPERA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666734"/>
                  </a:ext>
                </a:extLst>
              </a:tr>
              <a:tr h="743276"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it-IT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it-IT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it-IT" sz="2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41642246"/>
                  </a:ext>
                </a:extLst>
              </a:tr>
              <a:tr h="743276">
                <a:tc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400" dirty="0" smtClean="0"/>
                        <a:t>SANDRO BOTTICELLI</a:t>
                      </a:r>
                      <a:endParaRPr lang="it-IT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400" dirty="0" smtClean="0"/>
                        <a:t>PITTORE</a:t>
                      </a:r>
                      <a:endParaRPr lang="it-IT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it-IT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48881907"/>
                  </a:ext>
                </a:extLst>
              </a:tr>
              <a:tr h="743276"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it-IT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it-IT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it-IT" sz="2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88565934"/>
                  </a:ext>
                </a:extLst>
              </a:tr>
              <a:tr h="743276"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it-IT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it-IT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it-IT" sz="2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20739575"/>
                  </a:ext>
                </a:extLst>
              </a:tr>
              <a:tr h="1123753"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400" dirty="0" smtClean="0"/>
                        <a:t>LORENZO </a:t>
                      </a:r>
                    </a:p>
                    <a:p>
                      <a:pPr algn="ctr"/>
                      <a:r>
                        <a:rPr lang="it-IT" sz="2400" dirty="0" smtClean="0"/>
                        <a:t>DE’ MEDICI</a:t>
                      </a:r>
                      <a:endParaRPr lang="it-IT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400" dirty="0" smtClean="0"/>
                        <a:t>UMANISTA, MECENATE, ARTISTA</a:t>
                      </a:r>
                      <a:endParaRPr lang="it-IT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it-IT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30908997"/>
                  </a:ext>
                </a:extLst>
              </a:tr>
              <a:tr h="743276">
                <a:tc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it-IT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it-IT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it-IT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93852751"/>
                  </a:ext>
                </a:extLst>
              </a:tr>
              <a:tr h="743276"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it-IT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it-IT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it-IT" sz="2400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73649473"/>
                  </a:ext>
                </a:extLst>
              </a:tr>
            </a:tbl>
          </a:graphicData>
        </a:graphic>
      </p:graphicFrame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31942" y="766330"/>
            <a:ext cx="3952241" cy="2604655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1271" y="766330"/>
            <a:ext cx="1773384" cy="3012610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1150" y="3527314"/>
            <a:ext cx="2333625" cy="3048000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07713" y="3527314"/>
            <a:ext cx="4576470" cy="3048000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9217" y="6123708"/>
            <a:ext cx="2862783" cy="734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2924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78880764"/>
              </p:ext>
            </p:extLst>
          </p:nvPr>
        </p:nvGraphicFramePr>
        <p:xfrm>
          <a:off x="304799" y="332504"/>
          <a:ext cx="11679384" cy="6400804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919846">
                  <a:extLst>
                    <a:ext uri="{9D8B030D-6E8A-4147-A177-3AD203B41FA5}">
                      <a16:colId xmlns:a16="http://schemas.microsoft.com/office/drawing/2014/main" val="4170769245"/>
                    </a:ext>
                  </a:extLst>
                </a:gridCol>
                <a:gridCol w="2919846">
                  <a:extLst>
                    <a:ext uri="{9D8B030D-6E8A-4147-A177-3AD203B41FA5}">
                      <a16:colId xmlns:a16="http://schemas.microsoft.com/office/drawing/2014/main" val="452601425"/>
                    </a:ext>
                  </a:extLst>
                </a:gridCol>
                <a:gridCol w="2919846">
                  <a:extLst>
                    <a:ext uri="{9D8B030D-6E8A-4147-A177-3AD203B41FA5}">
                      <a16:colId xmlns:a16="http://schemas.microsoft.com/office/drawing/2014/main" val="1537177941"/>
                    </a:ext>
                  </a:extLst>
                </a:gridCol>
                <a:gridCol w="2919846">
                  <a:extLst>
                    <a:ext uri="{9D8B030D-6E8A-4147-A177-3AD203B41FA5}">
                      <a16:colId xmlns:a16="http://schemas.microsoft.com/office/drawing/2014/main" val="1989629764"/>
                    </a:ext>
                  </a:extLst>
                </a:gridCol>
              </a:tblGrid>
              <a:tr h="790688">
                <a:tc>
                  <a:txBody>
                    <a:bodyPr/>
                    <a:lstStyle/>
                    <a:p>
                      <a:r>
                        <a:rPr lang="it-IT" sz="2400" dirty="0" smtClean="0"/>
                        <a:t> PERSONAGGIO</a:t>
                      </a:r>
                      <a:endParaRPr lang="it-IT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2400" dirty="0" smtClean="0"/>
                        <a:t>NOME</a:t>
                      </a:r>
                      <a:endParaRPr lang="it-IT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2400" dirty="0" smtClean="0"/>
                        <a:t>PROFESSIONE</a:t>
                      </a:r>
                      <a:endParaRPr lang="it-IT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2400" dirty="0" smtClean="0"/>
                        <a:t>OPERA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666734"/>
                  </a:ext>
                </a:extLst>
              </a:tr>
              <a:tr h="790688"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it-IT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it-IT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400" dirty="0" smtClean="0"/>
                        <a:t>TOURANDOT</a:t>
                      </a:r>
                      <a:endParaRPr lang="it-IT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41642246"/>
                  </a:ext>
                </a:extLst>
              </a:tr>
              <a:tr h="790688">
                <a:tc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400" dirty="0" smtClean="0"/>
                        <a:t>GIACOMO PUCCINI</a:t>
                      </a:r>
                      <a:endParaRPr lang="it-IT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400" dirty="0" smtClean="0"/>
                        <a:t>COMPOSITORE</a:t>
                      </a:r>
                      <a:endParaRPr lang="it-IT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dirty="0" smtClean="0">
                          <a:hlinkClick r:id="rId2"/>
                        </a:rPr>
                        <a:t>https://www.youtube.com/watch?v=9fYvVRLPVcs</a:t>
                      </a:r>
                      <a:endParaRPr lang="it-IT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48881907"/>
                  </a:ext>
                </a:extLst>
              </a:tr>
              <a:tr h="790688">
                <a:tc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it-IT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it-IT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it-IT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88565934"/>
                  </a:ext>
                </a:extLst>
              </a:tr>
              <a:tr h="790688"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it-IT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it-IT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it-IT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20739575"/>
                  </a:ext>
                </a:extLst>
              </a:tr>
              <a:tr h="865988"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it-IT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30908997"/>
                  </a:ext>
                </a:extLst>
              </a:tr>
              <a:tr h="790688"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400" dirty="0" smtClean="0"/>
                        <a:t>CARLO COLLODI</a:t>
                      </a:r>
                      <a:endParaRPr lang="it-IT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400" dirty="0" smtClean="0"/>
                        <a:t>SCRITTORE</a:t>
                      </a:r>
                      <a:endParaRPr lang="it-IT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it-IT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93852751"/>
                  </a:ext>
                </a:extLst>
              </a:tr>
              <a:tr h="790688"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it-IT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it-IT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it-IT" sz="2400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73649473"/>
                  </a:ext>
                </a:extLst>
              </a:tr>
            </a:tbl>
          </a:graphicData>
        </a:graphic>
      </p:graphicFrame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799" y="762001"/>
            <a:ext cx="2978727" cy="2978727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9039" y="3740728"/>
            <a:ext cx="2290805" cy="2858694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30144" y="2639292"/>
            <a:ext cx="2687783" cy="3960130"/>
          </a:xfrm>
          <a:prstGeom prst="rect">
            <a:avLst/>
          </a:prstGeom>
        </p:spPr>
      </p:pic>
      <p:sp>
        <p:nvSpPr>
          <p:cNvPr id="6" name="Rettangolo 5"/>
          <p:cNvSpPr/>
          <p:nvPr/>
        </p:nvSpPr>
        <p:spPr>
          <a:xfrm>
            <a:off x="3471415" y="6230090"/>
            <a:ext cx="56587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>
                <a:hlinkClick r:id="rId6"/>
              </a:rPr>
              <a:t>https://www.youtube.com/watch?v=F9vYWMWj1Iw&amp;t=2s</a:t>
            </a:r>
            <a:endParaRPr lang="it-IT" dirty="0"/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9217" y="6123708"/>
            <a:ext cx="2862783" cy="734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7250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/>
          <p:cNvSpPr/>
          <p:nvPr/>
        </p:nvSpPr>
        <p:spPr>
          <a:xfrm>
            <a:off x="5430911" y="-110449"/>
            <a:ext cx="675832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5400" b="1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Le Terme della Toscana</a:t>
            </a:r>
            <a:endParaRPr lang="it-IT" sz="54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09418" y="3703744"/>
            <a:ext cx="4782582" cy="2997534"/>
          </a:xfrm>
          <a:prstGeom prst="rect">
            <a:avLst/>
          </a:prstGeom>
        </p:spPr>
      </p:pic>
      <p:pic>
        <p:nvPicPr>
          <p:cNvPr id="1028" name="Picture 4" descr="Immagine correlat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3636" y="812881"/>
            <a:ext cx="4918364" cy="2838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mmagine correlat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1836" y="3823855"/>
            <a:ext cx="4087582" cy="2909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asellaDiTesto 9"/>
          <p:cNvSpPr txBox="1"/>
          <p:nvPr/>
        </p:nvSpPr>
        <p:spPr>
          <a:xfrm>
            <a:off x="193918" y="461665"/>
            <a:ext cx="6830337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it-IT" sz="2400" dirty="0" smtClean="0"/>
              <a:t>Buongiorno! Posso aiutare?</a:t>
            </a:r>
          </a:p>
          <a:p>
            <a:pPr marL="342900" indent="-342900">
              <a:buFontTx/>
              <a:buChar char="-"/>
            </a:pPr>
            <a:r>
              <a:rPr lang="it-IT" sz="2400" dirty="0" smtClean="0"/>
              <a:t>Buongiorno! Vorrei prenotare un giorno alle terme.</a:t>
            </a:r>
          </a:p>
          <a:p>
            <a:pPr marL="342900" indent="-342900">
              <a:buFontTx/>
              <a:buChar char="-"/>
            </a:pPr>
            <a:r>
              <a:rPr lang="it-IT" sz="2400" dirty="0" smtClean="0"/>
              <a:t>Un giorno alle terme costa 12 euro a persona.</a:t>
            </a:r>
          </a:p>
          <a:p>
            <a:pPr marL="342900" indent="-342900">
              <a:buFontTx/>
              <a:buChar char="-"/>
            </a:pPr>
            <a:r>
              <a:rPr lang="it-IT" sz="2400" dirty="0" smtClean="0"/>
              <a:t>Vorrei fare anche SPA e massaggi.</a:t>
            </a:r>
          </a:p>
          <a:p>
            <a:pPr marL="342900" indent="-342900">
              <a:buFontTx/>
              <a:buChar char="-"/>
            </a:pPr>
            <a:r>
              <a:rPr lang="it-IT" sz="2400" dirty="0" smtClean="0"/>
              <a:t>Allora il pacchetto benessere tutto incluso costa 30 euro</a:t>
            </a:r>
          </a:p>
          <a:p>
            <a:pPr marL="342900" indent="-342900">
              <a:buFontTx/>
              <a:buChar char="-"/>
            </a:pPr>
            <a:r>
              <a:rPr lang="it-IT" sz="2400" dirty="0" smtClean="0"/>
              <a:t>Perfetto! È possibile prenotare per domenica?</a:t>
            </a:r>
          </a:p>
          <a:p>
            <a:pPr marL="342900" indent="-342900">
              <a:buFontTx/>
              <a:buChar char="-"/>
            </a:pPr>
            <a:r>
              <a:rPr lang="it-IT" sz="2400" dirty="0" smtClean="0"/>
              <a:t>Mi dispiace, domenica è tutto pieno. Sabato va bene?</a:t>
            </a:r>
          </a:p>
          <a:p>
            <a:pPr marL="342900" indent="-342900">
              <a:buFontTx/>
              <a:buChar char="-"/>
            </a:pPr>
            <a:r>
              <a:rPr lang="it-IT" sz="2400" dirty="0" smtClean="0"/>
              <a:t>Sì. </a:t>
            </a:r>
          </a:p>
          <a:p>
            <a:pPr marL="342900" indent="-342900">
              <a:buFontTx/>
              <a:buChar char="-"/>
            </a:pPr>
            <a:r>
              <a:rPr lang="it-IT" sz="2400" dirty="0" smtClean="0"/>
              <a:t>A sabato! Arrivederci!</a:t>
            </a:r>
          </a:p>
          <a:p>
            <a:pPr marL="342900" indent="-342900">
              <a:buFontTx/>
              <a:buChar char="-"/>
            </a:pPr>
            <a:r>
              <a:rPr lang="it-IT" sz="2400" dirty="0" smtClean="0"/>
              <a:t>Arrivederci! </a:t>
            </a:r>
            <a:endParaRPr lang="it-IT" sz="2400" dirty="0"/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9217" y="6123708"/>
            <a:ext cx="2862783" cy="734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665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3659757" y="251844"/>
            <a:ext cx="467852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5400" b="1" cap="none" spc="0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SCIOGLILINGUA</a:t>
            </a:r>
            <a:endParaRPr lang="it-IT" sz="5400" b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1468582" y="1856509"/>
            <a:ext cx="917170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800" dirty="0" smtClean="0"/>
              <a:t>Chi c’è, c’è e chi non c’è non c’è. </a:t>
            </a:r>
          </a:p>
          <a:p>
            <a:pPr algn="ctr"/>
            <a:endParaRPr lang="it-IT" sz="4800" dirty="0" smtClean="0"/>
          </a:p>
          <a:p>
            <a:pPr algn="ctr"/>
            <a:r>
              <a:rPr lang="it-IT" sz="4800" dirty="0" smtClean="0"/>
              <a:t>Ciò che è </a:t>
            </a:r>
            <a:r>
              <a:rPr lang="it-IT" sz="4800" dirty="0" err="1" smtClean="0"/>
              <a:t>è</a:t>
            </a:r>
            <a:r>
              <a:rPr lang="it-IT" sz="4800" dirty="0" smtClean="0"/>
              <a:t> e non può non essere. Ciò che non è non è e non può essere.</a:t>
            </a:r>
            <a:endParaRPr lang="it-IT" sz="4800" dirty="0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9217" y="6123708"/>
            <a:ext cx="2862783" cy="734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1936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8156717" y="21152"/>
            <a:ext cx="296812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TOSCANA</a:t>
            </a:r>
            <a:endParaRPr lang="it-IT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1026" name="Picture 2" descr="Val d'Orci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65471"/>
            <a:ext cx="4224728" cy="3375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sellaDiTesto 4"/>
          <p:cNvSpPr txBox="1"/>
          <p:nvPr/>
        </p:nvSpPr>
        <p:spPr>
          <a:xfrm>
            <a:off x="10527832" y="6459548"/>
            <a:ext cx="16641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>
                <a:solidFill>
                  <a:schemeClr val="bg1"/>
                </a:solidFill>
              </a:rPr>
              <a:t>VAL D’ORCIA</a:t>
            </a:r>
            <a:endParaRPr lang="it-IT" b="1" dirty="0">
              <a:solidFill>
                <a:schemeClr val="bg1"/>
              </a:solidFill>
            </a:endParaRPr>
          </a:p>
        </p:txBody>
      </p:sp>
      <p:pic>
        <p:nvPicPr>
          <p:cNvPr id="1030" name="Picture 6" descr="Sien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5664" y="3770321"/>
            <a:ext cx="4176182" cy="3069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Risultati immagini per FIRENZ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0927"/>
            <a:ext cx="4664450" cy="3064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Immagine correlata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9554" y="902918"/>
            <a:ext cx="5102446" cy="2870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Pis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3237" y="3447319"/>
            <a:ext cx="3962428" cy="3390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Risultati immagini per TOSCANA term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2176" y="400927"/>
            <a:ext cx="3007100" cy="3104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tangolo 1"/>
          <p:cNvSpPr/>
          <p:nvPr/>
        </p:nvSpPr>
        <p:spPr>
          <a:xfrm>
            <a:off x="48556" y="28658"/>
            <a:ext cx="50704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>
                <a:hlinkClick r:id="rId8"/>
              </a:rPr>
              <a:t>https://www.youtube.com/watch?v=2SHLdqbW4HY</a:t>
            </a:r>
            <a:endParaRPr lang="it-IT" dirty="0"/>
          </a:p>
        </p:txBody>
      </p:sp>
      <p:pic>
        <p:nvPicPr>
          <p:cNvPr id="11" name="Immagine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9217" y="6123708"/>
            <a:ext cx="2862783" cy="734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6465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4300903" y="0"/>
            <a:ext cx="3063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it-IT" sz="5400" b="1" cap="none" spc="0" dirty="0" smtClean="0">
                <a:ln/>
                <a:solidFill>
                  <a:schemeClr val="accent4"/>
                </a:solidFill>
                <a:effectLst/>
              </a:rPr>
              <a:t>Ho fame!!</a:t>
            </a:r>
            <a:endParaRPr lang="it-IT" sz="54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5181602" y="876842"/>
            <a:ext cx="15378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 smtClean="0">
                <a:solidFill>
                  <a:srgbClr val="C00000"/>
                </a:solidFill>
              </a:rPr>
              <a:t>SALUMI</a:t>
            </a:r>
            <a:endParaRPr lang="it-IT" sz="3200" b="1" dirty="0">
              <a:solidFill>
                <a:srgbClr val="C00000"/>
              </a:solidFill>
            </a:endParaRPr>
          </a:p>
        </p:txBody>
      </p:sp>
      <p:pic>
        <p:nvPicPr>
          <p:cNvPr id="1026" name="Picture 2" descr="Immagine correlat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6283" y="1800172"/>
            <a:ext cx="7204190" cy="4821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9102436" y="2750090"/>
            <a:ext cx="23414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 smtClean="0"/>
              <a:t>PROSCIUTTO</a:t>
            </a:r>
            <a:endParaRPr lang="it-IT" sz="2400" b="1" dirty="0"/>
          </a:p>
        </p:txBody>
      </p:sp>
      <p:sp>
        <p:nvSpPr>
          <p:cNvPr id="3" name="CasellaDiTesto 2"/>
          <p:cNvSpPr txBox="1"/>
          <p:nvPr/>
        </p:nvSpPr>
        <p:spPr>
          <a:xfrm>
            <a:off x="6595700" y="1400062"/>
            <a:ext cx="15378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 smtClean="0"/>
              <a:t>SALAME</a:t>
            </a:r>
            <a:endParaRPr lang="it-IT" sz="2400" b="1" dirty="0"/>
          </a:p>
        </p:txBody>
      </p:sp>
      <p:sp>
        <p:nvSpPr>
          <p:cNvPr id="6" name="CasellaDiTesto 5"/>
          <p:cNvSpPr txBox="1"/>
          <p:nvPr/>
        </p:nvSpPr>
        <p:spPr>
          <a:xfrm>
            <a:off x="1676400" y="5680363"/>
            <a:ext cx="21058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 smtClean="0"/>
              <a:t>CAPOCOLLO</a:t>
            </a:r>
            <a:endParaRPr lang="it-IT" sz="2400" b="1" dirty="0"/>
          </a:p>
        </p:txBody>
      </p:sp>
      <p:sp>
        <p:nvSpPr>
          <p:cNvPr id="7" name="CasellaDiTesto 6"/>
          <p:cNvSpPr txBox="1"/>
          <p:nvPr/>
        </p:nvSpPr>
        <p:spPr>
          <a:xfrm>
            <a:off x="5181602" y="3499488"/>
            <a:ext cx="29094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 smtClean="0"/>
              <a:t>PANCETTA</a:t>
            </a:r>
            <a:endParaRPr lang="it-IT" sz="2400" b="1" dirty="0"/>
          </a:p>
        </p:txBody>
      </p:sp>
      <p:sp>
        <p:nvSpPr>
          <p:cNvPr id="8" name="CasellaDiTesto 7"/>
          <p:cNvSpPr txBox="1"/>
          <p:nvPr/>
        </p:nvSpPr>
        <p:spPr>
          <a:xfrm>
            <a:off x="41737" y="1800172"/>
            <a:ext cx="24245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 smtClean="0"/>
              <a:t>SALSICCIA SECCA</a:t>
            </a:r>
            <a:endParaRPr lang="it-IT" sz="2400" b="1" dirty="0"/>
          </a:p>
        </p:txBody>
      </p:sp>
      <p:pic>
        <p:nvPicPr>
          <p:cNvPr id="10" name="Immagin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9217" y="6123708"/>
            <a:ext cx="2862783" cy="734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6069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Risultati immagini per tagliere formaggi TOSCAN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5163" y="1272164"/>
            <a:ext cx="7439892" cy="4472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4899170" y="360218"/>
            <a:ext cx="25353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 smtClean="0">
                <a:solidFill>
                  <a:srgbClr val="C00000"/>
                </a:solidFill>
              </a:rPr>
              <a:t>FORMAGGI</a:t>
            </a:r>
            <a:endParaRPr lang="it-IT" sz="3200" b="1" dirty="0">
              <a:solidFill>
                <a:srgbClr val="C00000"/>
              </a:solidFill>
            </a:endParaRPr>
          </a:p>
        </p:txBody>
      </p:sp>
      <p:sp>
        <p:nvSpPr>
          <p:cNvPr id="2" name="CasellaDiTesto 1"/>
          <p:cNvSpPr txBox="1"/>
          <p:nvPr/>
        </p:nvSpPr>
        <p:spPr>
          <a:xfrm>
            <a:off x="3449782" y="5943600"/>
            <a:ext cx="50153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 smtClean="0">
                <a:solidFill>
                  <a:schemeClr val="accent4"/>
                </a:solidFill>
              </a:rPr>
              <a:t>PECORINO</a:t>
            </a:r>
            <a:endParaRPr lang="it-IT" sz="2400" b="1" dirty="0">
              <a:solidFill>
                <a:schemeClr val="accent4"/>
              </a:solidFill>
            </a:endParaRP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9217" y="6123708"/>
            <a:ext cx="2862783" cy="734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2185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Risultati immagini per BRUSCHETTE TOSCAN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683" y="1815956"/>
            <a:ext cx="3765262" cy="2505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Risultati immagini per BRUSCHETTE TOSCAN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0592" y="3477492"/>
            <a:ext cx="3838992" cy="2875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Risultati immagini per BRUSCHETTE OLI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1320" y="288750"/>
            <a:ext cx="3682134" cy="2780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4100945" y="180109"/>
            <a:ext cx="4114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000" b="1" dirty="0" smtClean="0">
                <a:solidFill>
                  <a:schemeClr val="accent6">
                    <a:lumMod val="75000"/>
                  </a:schemeClr>
                </a:solidFill>
              </a:rPr>
              <a:t>CROSTINI E BRUSCHETTE</a:t>
            </a:r>
            <a:endParaRPr lang="it-IT" sz="40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658090" y="1272715"/>
            <a:ext cx="31204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 smtClean="0"/>
              <a:t>CROSTINI DI CARNE</a:t>
            </a:r>
            <a:endParaRPr lang="it-IT" sz="2400" b="1" dirty="0"/>
          </a:p>
        </p:txBody>
      </p:sp>
      <p:sp>
        <p:nvSpPr>
          <p:cNvPr id="4" name="CasellaDiTesto 3"/>
          <p:cNvSpPr txBox="1"/>
          <p:nvPr/>
        </p:nvSpPr>
        <p:spPr>
          <a:xfrm>
            <a:off x="5010005" y="2646495"/>
            <a:ext cx="24522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 smtClean="0"/>
              <a:t>BRUSCHETTA AL POMODORO</a:t>
            </a:r>
            <a:endParaRPr lang="it-IT" sz="2400" b="1" dirty="0"/>
          </a:p>
        </p:txBody>
      </p:sp>
      <p:sp>
        <p:nvSpPr>
          <p:cNvPr id="5" name="CasellaDiTesto 4"/>
          <p:cNvSpPr txBox="1"/>
          <p:nvPr/>
        </p:nvSpPr>
        <p:spPr>
          <a:xfrm>
            <a:off x="9573491" y="3228109"/>
            <a:ext cx="23414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 smtClean="0"/>
              <a:t>BRUSCHETTA ALL’OLIO</a:t>
            </a:r>
            <a:endParaRPr lang="it-IT" sz="2400" b="1" dirty="0"/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9217" y="6123708"/>
            <a:ext cx="2862783" cy="734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59291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Immagine correlat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320" y="2015836"/>
            <a:ext cx="4430280" cy="3761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Risultati immagini per la ribollit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8047" y="2207586"/>
            <a:ext cx="5103240" cy="3378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4641273" y="277091"/>
            <a:ext cx="31034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 smtClean="0">
                <a:solidFill>
                  <a:srgbClr val="C00000"/>
                </a:solidFill>
              </a:rPr>
              <a:t>PRIMI</a:t>
            </a:r>
            <a:endParaRPr lang="it-IT" sz="2800" b="1" dirty="0">
              <a:solidFill>
                <a:srgbClr val="C00000"/>
              </a:solidFill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2202873" y="1330037"/>
            <a:ext cx="23275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 smtClean="0">
                <a:solidFill>
                  <a:schemeClr val="accent2">
                    <a:lumMod val="75000"/>
                  </a:schemeClr>
                </a:solidFill>
              </a:rPr>
              <a:t>PICI AL RAGU’</a:t>
            </a:r>
            <a:endParaRPr lang="it-IT" sz="24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8562111" y="1330038"/>
            <a:ext cx="17733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 smtClean="0">
                <a:solidFill>
                  <a:schemeClr val="accent2">
                    <a:lumMod val="75000"/>
                  </a:schemeClr>
                </a:solidFill>
              </a:rPr>
              <a:t>RIBOLLITA</a:t>
            </a:r>
            <a:endParaRPr lang="it-IT" sz="24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9217" y="6123708"/>
            <a:ext cx="2862783" cy="734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5621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4489451" y="568037"/>
            <a:ext cx="50430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 smtClean="0">
                <a:solidFill>
                  <a:srgbClr val="7030A0"/>
                </a:solidFill>
              </a:rPr>
              <a:t>BISTECCA FIORENTINA</a:t>
            </a:r>
            <a:endParaRPr lang="it-IT" sz="2800" b="1" dirty="0">
              <a:solidFill>
                <a:srgbClr val="7030A0"/>
              </a:solidFill>
            </a:endParaRPr>
          </a:p>
        </p:txBody>
      </p:sp>
      <p:pic>
        <p:nvPicPr>
          <p:cNvPr id="1026" name="Picture 2" descr="Risultati immagini per fiorentina carn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829" y="1274619"/>
            <a:ext cx="7492134" cy="4999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sellaDiTesto 2"/>
          <p:cNvSpPr txBox="1"/>
          <p:nvPr/>
        </p:nvSpPr>
        <p:spPr>
          <a:xfrm>
            <a:off x="8188036" y="1274619"/>
            <a:ext cx="3643746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it-IT" sz="4000" dirty="0" smtClean="0"/>
              <a:t>AL SANGUE</a:t>
            </a:r>
          </a:p>
          <a:p>
            <a:endParaRPr lang="it-IT" sz="4000" dirty="0" smtClean="0"/>
          </a:p>
          <a:p>
            <a:pPr marL="285750" indent="-285750">
              <a:buFontTx/>
              <a:buChar char="-"/>
            </a:pPr>
            <a:r>
              <a:rPr lang="it-IT" sz="4000" dirty="0" smtClean="0"/>
              <a:t>MEDIA COTTURA</a:t>
            </a:r>
          </a:p>
          <a:p>
            <a:endParaRPr lang="it-IT" sz="4000" dirty="0" smtClean="0"/>
          </a:p>
          <a:p>
            <a:pPr marL="285750" indent="-285750">
              <a:buFontTx/>
              <a:buChar char="-"/>
            </a:pPr>
            <a:r>
              <a:rPr lang="it-IT" sz="4000" dirty="0" smtClean="0"/>
              <a:t>BEN COTTA (MAI)</a:t>
            </a:r>
            <a:endParaRPr lang="it-IT" sz="4000" dirty="0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9217" y="6123708"/>
            <a:ext cx="2862783" cy="734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946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968986" y="182572"/>
            <a:ext cx="1097447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LA VIA DEL CHIANTI: LA VIA DEL VINO</a:t>
            </a:r>
            <a:endParaRPr lang="it-IT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pic>
        <p:nvPicPr>
          <p:cNvPr id="2050" name="Picture 2" descr="Immagine correlat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709" y="3537383"/>
            <a:ext cx="10751127" cy="3168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mmagine correlat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6253" y="1529507"/>
            <a:ext cx="3953866" cy="2631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Immagine correlat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536" y="1405875"/>
            <a:ext cx="2050116" cy="3094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Immagine correlat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6882" y="1690255"/>
            <a:ext cx="2986583" cy="2309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tangolo 1"/>
          <p:cNvSpPr/>
          <p:nvPr/>
        </p:nvSpPr>
        <p:spPr>
          <a:xfrm>
            <a:off x="6966142" y="934804"/>
            <a:ext cx="48581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>
                <a:hlinkClick r:id="rId6"/>
              </a:rPr>
              <a:t>https://www.youtube.com/watch?v=xnv0QcsRtIQ</a:t>
            </a:r>
            <a:endParaRPr lang="it-IT" dirty="0"/>
          </a:p>
        </p:txBody>
      </p:sp>
      <p:sp>
        <p:nvSpPr>
          <p:cNvPr id="3" name="Rettangolo 2"/>
          <p:cNvSpPr/>
          <p:nvPr/>
        </p:nvSpPr>
        <p:spPr>
          <a:xfrm>
            <a:off x="1537348" y="948372"/>
            <a:ext cx="48604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>
                <a:hlinkClick r:id="rId7"/>
              </a:rPr>
              <a:t>https://www.youtube.com/watch?v=js85VMikhCs</a:t>
            </a:r>
            <a:endParaRPr lang="it-IT" dirty="0"/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9217" y="6123708"/>
            <a:ext cx="2862783" cy="734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508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306</TotalTime>
  <Words>275</Words>
  <Application>Microsoft Office PowerPoint</Application>
  <PresentationFormat>Widescreen</PresentationFormat>
  <Paragraphs>105</Paragraphs>
  <Slides>17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17</vt:i4>
      </vt:variant>
    </vt:vector>
  </HeadingPairs>
  <TitlesOfParts>
    <vt:vector size="21" baseType="lpstr">
      <vt:lpstr>Arial</vt:lpstr>
      <vt:lpstr>Calibri</vt:lpstr>
      <vt:lpstr>Calibri Light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Veronica</dc:creator>
  <cp:lastModifiedBy>Veronica</cp:lastModifiedBy>
  <cp:revision>45</cp:revision>
  <dcterms:created xsi:type="dcterms:W3CDTF">2018-02-23T14:21:36Z</dcterms:created>
  <dcterms:modified xsi:type="dcterms:W3CDTF">2018-06-01T06:53:28Z</dcterms:modified>
</cp:coreProperties>
</file>