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8"/>
    <a:srgbClr val="F4B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9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22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6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90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6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2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47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6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32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95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6741-72FE-41C2-BB82-EF3047E6C308}" type="datetimeFigureOut">
              <a:rPr lang="it-IT" smtClean="0"/>
              <a:t>15/06/2018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A33D-1931-4B8E-BCE4-90514DE700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3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oX-Id8EIY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youtube.com/watch?v=19M5oI-rIe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iodiborgo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26vgL21Mw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6p3GNq0lnU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RZXbjLeqFt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1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43597" y="251844"/>
            <a:ext cx="4683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La torta al testo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Risultati immagini per torta al t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1" y="1175174"/>
            <a:ext cx="5469312" cy="364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8" y="3295494"/>
            <a:ext cx="5787893" cy="34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27821" y="459663"/>
            <a:ext cx="4241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TERREMOTO</a:t>
            </a:r>
            <a:endParaRPr lang="it-IT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4" y="1733839"/>
            <a:ext cx="7616824" cy="4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7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47700"/>
            <a:ext cx="6076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terremoto in centro italia prima do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9" y="1607126"/>
            <a:ext cx="4499552" cy="449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72735" y="5239389"/>
            <a:ext cx="481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https://www.youtube.com/watch?v=GoX-Id8EIY4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11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31274" y="2260708"/>
            <a:ext cx="11000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>
                <a:solidFill>
                  <a:srgbClr val="232323"/>
                </a:solidFill>
                <a:latin typeface="Trebuchet MS" panose="020B0603020202020204" pitchFamily="34" charset="0"/>
              </a:rPr>
              <a:t>Caro conte chi ti canta tanto canta che t'incanta.</a:t>
            </a:r>
            <a:r>
              <a:rPr lang="it-IT" sz="6000" dirty="0"/>
              <a:t/>
            </a:r>
            <a:br>
              <a:rPr lang="it-IT" sz="6000" dirty="0"/>
            </a:br>
            <a:endParaRPr lang="it-IT" sz="6000" dirty="0"/>
          </a:p>
        </p:txBody>
      </p:sp>
      <p:sp>
        <p:nvSpPr>
          <p:cNvPr id="5" name="Rettangolo 4"/>
          <p:cNvSpPr/>
          <p:nvPr/>
        </p:nvSpPr>
        <p:spPr>
          <a:xfrm>
            <a:off x="3479186" y="556644"/>
            <a:ext cx="51782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74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5362" y="0"/>
            <a:ext cx="902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UMBRIA: il cuore verde d’Italia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Risultati immagini per umbria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994"/>
            <a:ext cx="4198830" cy="28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peru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98" y="4006994"/>
            <a:ext cx="5267902" cy="28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56" y="3885966"/>
            <a:ext cx="3154617" cy="2972034"/>
          </a:xfrm>
          <a:prstGeom prst="rect">
            <a:avLst/>
          </a:prstGeom>
        </p:spPr>
      </p:pic>
      <p:pic>
        <p:nvPicPr>
          <p:cNvPr id="1032" name="Picture 8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545"/>
            <a:ext cx="4048843" cy="2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umbria borg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72" y="1065820"/>
            <a:ext cx="5033023" cy="2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23836" y="1065820"/>
            <a:ext cx="293994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Glossario</a:t>
            </a:r>
          </a:p>
          <a:p>
            <a:r>
              <a:rPr lang="it-IT" sz="2400" dirty="0" smtClean="0"/>
              <a:t>Borgo</a:t>
            </a:r>
            <a:r>
              <a:rPr lang="ru-RU" sz="2400" dirty="0"/>
              <a:t> </a:t>
            </a:r>
            <a:r>
              <a:rPr lang="ru-RU" sz="2400" dirty="0" smtClean="0"/>
              <a:t>Городок</a:t>
            </a:r>
            <a:endParaRPr lang="it-IT" sz="2400" dirty="0" smtClean="0"/>
          </a:p>
          <a:p>
            <a:r>
              <a:rPr lang="it-IT" sz="2400" dirty="0" smtClean="0"/>
              <a:t>Chiesa</a:t>
            </a:r>
            <a:r>
              <a:rPr lang="ru-RU" sz="2400" dirty="0" smtClean="0"/>
              <a:t> Церковь</a:t>
            </a:r>
            <a:endParaRPr lang="it-IT" sz="2400" dirty="0" smtClean="0"/>
          </a:p>
          <a:p>
            <a:r>
              <a:rPr lang="it-IT" sz="2400" dirty="0" smtClean="0"/>
              <a:t>Cascata </a:t>
            </a:r>
            <a:r>
              <a:rPr lang="ru-RU" sz="2400" dirty="0" smtClean="0"/>
              <a:t>водопад</a:t>
            </a:r>
            <a:endParaRPr lang="it-IT" sz="2400" dirty="0" smtClean="0"/>
          </a:p>
          <a:p>
            <a:r>
              <a:rPr lang="it-IT" sz="2400" dirty="0" smtClean="0"/>
              <a:t>Fontana</a:t>
            </a:r>
            <a:r>
              <a:rPr lang="ru-RU" sz="2400" dirty="0" smtClean="0"/>
              <a:t> Фонтан</a:t>
            </a:r>
            <a:endParaRPr lang="it-IT" sz="2400" dirty="0" smtClean="0"/>
          </a:p>
          <a:p>
            <a:r>
              <a:rPr lang="it-IT" sz="2400" dirty="0" smtClean="0"/>
              <a:t>Campagna </a:t>
            </a:r>
            <a:r>
              <a:rPr lang="ru-RU" sz="2400" dirty="0" smtClean="0"/>
              <a:t>деревня</a:t>
            </a:r>
            <a:endParaRPr lang="it-IT" sz="2400" dirty="0" smtClean="0"/>
          </a:p>
          <a:p>
            <a:r>
              <a:rPr lang="it-IT" sz="2400" dirty="0" smtClean="0"/>
              <a:t>Collina </a:t>
            </a:r>
            <a:r>
              <a:rPr lang="ru-RU" sz="2400" dirty="0" smtClean="0"/>
              <a:t>холм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48655" y="741127"/>
            <a:ext cx="486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https://www.youtube.com/watch?v=19M5oI-rIeU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0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3697" y="0"/>
            <a:ext cx="6038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Una vacanza di relax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www.diariodiborgo.com/wp-content/uploads/2017/09/MAPPA-CORRETTA-TRASIME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9" y="1728548"/>
            <a:ext cx="6551417" cy="512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09684" y="805218"/>
            <a:ext cx="10672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Itinerario intorno al Lago Trasimeno tra i borghi più belli e autentici d’Italia 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0" y="6164955"/>
            <a:ext cx="308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http://www.diariodiborgo.com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39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26125" y="39599"/>
            <a:ext cx="479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DIALOGO AL RISTORANTE: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Il pesce di lago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9382" y="1156416"/>
            <a:ext cx="5514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Salve, siete pronti per ordinare?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Sì, siamo pronti. Come antipasto prendiamo i crostini di pesce.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Bene. Volete un primo?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Sì, io prendo le tagliatelle alla tinca, mia moglie il tegamaccio.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Vi posso consigliare anche una buonissima frittura di pesce di lago?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Perfetto. Il bambino prende gli spiedini di pesce e un contorno di latterini fritti.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Ottima scelta. Cosa volete da bere?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Acqua e vino.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Con il pesce vi consiglio un ottimo vino bianco de «I colli del Trasimeno»</a:t>
            </a: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 smtClean="0"/>
              <a:t>Perfetto! </a:t>
            </a:r>
            <a:endParaRPr lang="it-IT" sz="2400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48" y="394662"/>
            <a:ext cx="6551952" cy="61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640048" y="215900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Latterini fritti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Crostini 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di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pesce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Tagliatelle 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al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pesce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Tagliatelle alla tinca affumicata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10101"/>
                </a:solidFill>
                <a:latin typeface="Open Sans"/>
              </a:rPr>
              <a:t>Umbricelli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 al gambero di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Il tegamaccio (Zuppa 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tipica)</a:t>
            </a:r>
            <a:endParaRPr lang="it-IT" sz="2800" dirty="0">
              <a:solidFill>
                <a:srgbClr val="010101"/>
              </a:solidFill>
              <a:latin typeface="Open Sans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Spiedini 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di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persico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Grigliata del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Frittura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mista del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Carpa regina in porchetta</a:t>
            </a:r>
            <a:endParaRPr lang="it-IT" sz="2800" b="0" i="0" dirty="0">
              <a:solidFill>
                <a:srgbClr val="010101"/>
              </a:solidFill>
              <a:effectLst/>
              <a:latin typeface="Open San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749512" y="356781"/>
            <a:ext cx="2286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Glossario</a:t>
            </a:r>
          </a:p>
          <a:p>
            <a:r>
              <a:rPr lang="it-IT" sz="2000" dirty="0" smtClean="0"/>
              <a:t>Ordinare </a:t>
            </a:r>
            <a:r>
              <a:rPr lang="ru-RU" sz="2000" dirty="0"/>
              <a:t>заказать</a:t>
            </a:r>
            <a:endParaRPr lang="it-IT" sz="2000" dirty="0" smtClean="0"/>
          </a:p>
          <a:p>
            <a:r>
              <a:rPr lang="it-IT" sz="2000" dirty="0" smtClean="0"/>
              <a:t>Antipasto </a:t>
            </a:r>
            <a:r>
              <a:rPr lang="ru-RU" sz="2000" dirty="0"/>
              <a:t>закуска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Primo piatto</a:t>
            </a:r>
          </a:p>
          <a:p>
            <a:r>
              <a:rPr lang="it-IT" sz="2000" dirty="0" smtClean="0"/>
              <a:t>Secondo piatto</a:t>
            </a:r>
          </a:p>
          <a:p>
            <a:r>
              <a:rPr lang="it-IT" sz="2000" dirty="0" smtClean="0"/>
              <a:t>Contorno </a:t>
            </a:r>
            <a:r>
              <a:rPr lang="ru-RU" sz="2000" dirty="0"/>
              <a:t>гарнир</a:t>
            </a:r>
            <a:endParaRPr lang="it-IT" sz="2000" dirty="0" smtClean="0"/>
          </a:p>
          <a:p>
            <a:r>
              <a:rPr lang="it-IT" sz="2000" dirty="0" smtClean="0"/>
              <a:t>Bere </a:t>
            </a:r>
            <a:r>
              <a:rPr lang="ru-RU" sz="2000" dirty="0"/>
              <a:t>пить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5854081" y="25330"/>
            <a:ext cx="503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https://www.youtube.com/watch?v=d126vgL21Mw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9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290946"/>
            <a:ext cx="619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A fine pasto …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5636" y="1080655"/>
            <a:ext cx="60267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500" dirty="0" smtClean="0"/>
              <a:t>Come va?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Tutto bene, grazie! Il pesce è buonissimo!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La frittura vi piace?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Molto buona!!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C’è uno spiedino nel piatto, è cattivo?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No! Lo spiedino è ottimo, ma il bambino è sazio!</a:t>
            </a:r>
          </a:p>
          <a:p>
            <a:pPr marL="285750" indent="-285750">
              <a:buFontTx/>
              <a:buChar char="-"/>
            </a:pPr>
            <a:r>
              <a:rPr lang="it-IT" sz="2500" dirty="0" smtClean="0"/>
              <a:t>Che peccato!                              </a:t>
            </a:r>
          </a:p>
          <a:p>
            <a:r>
              <a:rPr lang="it-IT" sz="2500" dirty="0"/>
              <a:t> </a:t>
            </a:r>
            <a:r>
              <a:rPr lang="it-IT" sz="2500" dirty="0" smtClean="0"/>
              <a:t>                                                          </a:t>
            </a:r>
            <a:r>
              <a:rPr lang="it-IT" sz="2400" dirty="0" smtClean="0"/>
              <a:t>OTTIMO</a:t>
            </a:r>
            <a:endParaRPr lang="it-IT" sz="25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7873" y="4627909"/>
            <a:ext cx="356061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Nota Bene:</a:t>
            </a:r>
          </a:p>
          <a:p>
            <a:r>
              <a:rPr lang="ru-RU" sz="2400" dirty="0" smtClean="0"/>
              <a:t>КАК</a:t>
            </a:r>
            <a:r>
              <a:rPr lang="it-IT" sz="2400" dirty="0" smtClean="0"/>
              <a:t> – BENE</a:t>
            </a:r>
            <a:r>
              <a:rPr lang="ru-RU" sz="2400" dirty="0" smtClean="0"/>
              <a:t> </a:t>
            </a:r>
            <a:r>
              <a:rPr lang="it-IT" sz="2400" dirty="0" smtClean="0"/>
              <a:t>(</a:t>
            </a:r>
            <a:r>
              <a:rPr lang="ru-RU" sz="2400" dirty="0" smtClean="0"/>
              <a:t>хорошо</a:t>
            </a:r>
            <a:r>
              <a:rPr lang="it-IT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КАКОЙ</a:t>
            </a:r>
            <a:r>
              <a:rPr lang="it-IT" sz="2400" dirty="0" smtClean="0"/>
              <a:t> – BUONO</a:t>
            </a:r>
            <a:r>
              <a:rPr lang="ru-RU" sz="2400" dirty="0" smtClean="0"/>
              <a:t> </a:t>
            </a:r>
            <a:r>
              <a:rPr lang="it-IT" sz="2400" dirty="0" smtClean="0"/>
              <a:t>(</a:t>
            </a:r>
            <a:r>
              <a:rPr lang="ru-RU" sz="2400" dirty="0" smtClean="0"/>
              <a:t>вкусный</a:t>
            </a:r>
            <a:r>
              <a:rPr lang="it-IT" sz="2400" dirty="0" smtClean="0"/>
              <a:t> /</a:t>
            </a:r>
            <a:r>
              <a:rPr lang="ru-RU" sz="2400" dirty="0" smtClean="0"/>
              <a:t> хороший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02582" y="138546"/>
            <a:ext cx="519545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  BENE                           MALE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800" dirty="0" smtClean="0"/>
              <a:t>BENISSIMO              MALISSIMO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/>
              <a:t>  </a:t>
            </a:r>
            <a:endParaRPr lang="it-IT" sz="2800" dirty="0"/>
          </a:p>
          <a:p>
            <a:r>
              <a:rPr lang="it-IT" sz="2800" dirty="0" smtClean="0"/>
              <a:t>  BUONO                       CATTIVO</a:t>
            </a:r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8" name="Picture 4" descr="Risultati immagini per facce sorriden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2" y="2757055"/>
            <a:ext cx="1938075" cy="12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facce sorriden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54" y="552556"/>
            <a:ext cx="1477963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96" y="4627909"/>
            <a:ext cx="2448800" cy="1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gesto italiano per otti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93" y="4627909"/>
            <a:ext cx="2495380" cy="18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emoticons tris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73" y="665847"/>
            <a:ext cx="1364672" cy="13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sultati immagini per emoticons tris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84" y="2304025"/>
            <a:ext cx="1731819" cy="17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isultati immagini per emoticons cibo cattiv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96" y="4645378"/>
            <a:ext cx="2516377" cy="18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0"/>
            <a:ext cx="1169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66253" y="2114119"/>
            <a:ext cx="34485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ANTIPASTI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Latterini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fritti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Crostini 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di pesce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Insalata di lago</a:t>
            </a:r>
            <a:endParaRPr lang="it-IT" sz="2800" dirty="0">
              <a:solidFill>
                <a:srgbClr val="010101"/>
              </a:solidFill>
              <a:latin typeface="Open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365406" y="213620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PRIMI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Tagliatelle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al pesce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Tagliatelle alla tinca affumicata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10101"/>
                </a:solidFill>
                <a:latin typeface="Open Sans"/>
              </a:rPr>
              <a:t>Umbricelli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 al gambero di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Il tegamaccio (Zuppa tipica</a:t>
            </a: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)</a:t>
            </a:r>
            <a:endParaRPr lang="it-IT" sz="2800" dirty="0">
              <a:solidFill>
                <a:srgbClr val="010101"/>
              </a:solidFill>
              <a:latin typeface="Open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6253" y="431003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SECONDI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010101"/>
                </a:solidFill>
                <a:latin typeface="Open Sans"/>
              </a:rPr>
              <a:t>Spiedini </a:t>
            </a:r>
            <a:r>
              <a:rPr lang="it-IT" sz="2800" dirty="0">
                <a:solidFill>
                  <a:srgbClr val="010101"/>
                </a:solidFill>
                <a:latin typeface="Open Sans"/>
              </a:rPr>
              <a:t>di persico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Grigliata del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Frittura mista del lago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Open Sans"/>
              </a:rPr>
              <a:t>Carpa regina in porchetta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257310" y="429491"/>
            <a:ext cx="34220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DOLCI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Tiramisù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Panna cotta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Crostata di more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77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43038" y="6400481"/>
            <a:ext cx="499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https://www.youtube.com/watch?v=6p3GNq0lnUo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57456" y="251844"/>
            <a:ext cx="277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PERUGIA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Risultati immagini per PERU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6" y="1074078"/>
            <a:ext cx="11036675" cy="496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8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587865" y="6147422"/>
            <a:ext cx="479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https://www.youtube.com/watch?v=RZXbjLeqFts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21205" y="210487"/>
            <a:ext cx="733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Olio extravergine di oliva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Risultati immagini per olio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386"/>
            <a:ext cx="3752716" cy="47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frantoio olio immag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5" y="1236926"/>
            <a:ext cx="6818431" cy="3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sultati immagini per BRUSCHETTE OL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6" y="3552076"/>
            <a:ext cx="3682134" cy="27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6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356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32</cp:revision>
  <dcterms:created xsi:type="dcterms:W3CDTF">2018-02-24T13:26:28Z</dcterms:created>
  <dcterms:modified xsi:type="dcterms:W3CDTF">2018-06-15T09:27:44Z</dcterms:modified>
</cp:coreProperties>
</file>