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D782-9665-472D-BCF8-623404699845}" type="datetimeFigureOut">
              <a:rPr lang="it-IT" smtClean="0"/>
              <a:t>27/06/2018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1730-B555-4D98-A514-6FF6ED2FF8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547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D782-9665-472D-BCF8-623404699845}" type="datetimeFigureOut">
              <a:rPr lang="it-IT" smtClean="0"/>
              <a:t>27/06/2018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1730-B555-4D98-A514-6FF6ED2FF8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2204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D782-9665-472D-BCF8-623404699845}" type="datetimeFigureOut">
              <a:rPr lang="it-IT" smtClean="0"/>
              <a:t>27/06/2018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1730-B555-4D98-A514-6FF6ED2FF8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062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D782-9665-472D-BCF8-623404699845}" type="datetimeFigureOut">
              <a:rPr lang="it-IT" smtClean="0"/>
              <a:t>27/06/2018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1730-B555-4D98-A514-6FF6ED2FF8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599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D782-9665-472D-BCF8-623404699845}" type="datetimeFigureOut">
              <a:rPr lang="it-IT" smtClean="0"/>
              <a:t>27/06/2018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1730-B555-4D98-A514-6FF6ED2FF8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520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D782-9665-472D-BCF8-623404699845}" type="datetimeFigureOut">
              <a:rPr lang="it-IT" smtClean="0"/>
              <a:t>27/06/2018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1730-B555-4D98-A514-6FF6ED2FF8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642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D782-9665-472D-BCF8-623404699845}" type="datetimeFigureOut">
              <a:rPr lang="it-IT" smtClean="0"/>
              <a:t>27/06/2018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1730-B555-4D98-A514-6FF6ED2FF8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3499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D782-9665-472D-BCF8-623404699845}" type="datetimeFigureOut">
              <a:rPr lang="it-IT" smtClean="0"/>
              <a:t>27/06/2018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1730-B555-4D98-A514-6FF6ED2FF8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123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D782-9665-472D-BCF8-623404699845}" type="datetimeFigureOut">
              <a:rPr lang="it-IT" smtClean="0"/>
              <a:t>27/06/2018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1730-B555-4D98-A514-6FF6ED2FF8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869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D782-9665-472D-BCF8-623404699845}" type="datetimeFigureOut">
              <a:rPr lang="it-IT" smtClean="0"/>
              <a:t>27/06/2018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1730-B555-4D98-A514-6FF6ED2FF8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3622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7D782-9665-472D-BCF8-623404699845}" type="datetimeFigureOut">
              <a:rPr lang="it-IT" smtClean="0"/>
              <a:t>27/06/2018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11730-B555-4D98-A514-6FF6ED2FF8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323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7D782-9665-472D-BCF8-623404699845}" type="datetimeFigureOut">
              <a:rPr lang="it-IT" smtClean="0"/>
              <a:t>27/06/2018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11730-B555-4D98-A514-6FF6ED2FF8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190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hyperlink" Target="https://www.youtube.com/watch?v=d_mLFHLSULw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hyperlink" Target="https://www.youtube.com/watch?v=xwRfFR19wJc" TargetMode="External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4FOU_aD00S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616912" cy="2486025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83" y="4501910"/>
            <a:ext cx="3698817" cy="2356090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13" y="2001838"/>
            <a:ext cx="4090987" cy="2516854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9163"/>
            <a:ext cx="3100388" cy="2128837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67" y="4414573"/>
            <a:ext cx="3671816" cy="2443427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18" y="1698623"/>
            <a:ext cx="5125465" cy="314325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2311"/>
            <a:ext cx="3663175" cy="2406852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319" y="0"/>
            <a:ext cx="4560681" cy="1983708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676" y="4419600"/>
            <a:ext cx="1743456" cy="2438400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718" y="6448"/>
            <a:ext cx="4263601" cy="1983708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1315232" y="1216660"/>
            <a:ext cx="9087462" cy="295465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62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ITALIANO </a:t>
            </a:r>
          </a:p>
          <a:p>
            <a:pPr algn="ctr"/>
            <a:r>
              <a:rPr lang="it-IT" sz="62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PER </a:t>
            </a:r>
          </a:p>
          <a:p>
            <a:pPr algn="ctr"/>
            <a:r>
              <a:rPr lang="it-IT" sz="6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VIAGGIATORI</a:t>
            </a:r>
            <a:endParaRPr lang="it-IT" sz="62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22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60777" y="210281"/>
            <a:ext cx="63873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DIALOGO IN PIZZERIA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54182" y="1133611"/>
            <a:ext cx="985058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it-IT" sz="2800" dirty="0" smtClean="0"/>
              <a:t>Buonasera, siete pronti per ordinare?</a:t>
            </a:r>
          </a:p>
          <a:p>
            <a:pPr marL="457200" indent="-457200">
              <a:buFontTx/>
              <a:buChar char="-"/>
            </a:pPr>
            <a:r>
              <a:rPr lang="it-IT" sz="2800" dirty="0" smtClean="0"/>
              <a:t>Sì pronti.</a:t>
            </a:r>
          </a:p>
          <a:p>
            <a:pPr marL="457200" indent="-457200">
              <a:buFontTx/>
              <a:buChar char="-"/>
            </a:pPr>
            <a:r>
              <a:rPr lang="it-IT" sz="2800" dirty="0" smtClean="0"/>
              <a:t>Che pizze volete?</a:t>
            </a:r>
          </a:p>
          <a:p>
            <a:pPr marL="457200" indent="-457200">
              <a:buFontTx/>
              <a:buChar char="-"/>
            </a:pPr>
            <a:r>
              <a:rPr lang="it-IT" sz="2800" dirty="0" smtClean="0"/>
              <a:t>Io prendo una margherita, mio marito una diavola senza mozzarella.</a:t>
            </a:r>
          </a:p>
          <a:p>
            <a:pPr marL="457200" indent="-457200">
              <a:buFontTx/>
              <a:buChar char="-"/>
            </a:pPr>
            <a:r>
              <a:rPr lang="it-IT" sz="2800" dirty="0" smtClean="0"/>
              <a:t>Perfetto e suo figlio?</a:t>
            </a:r>
          </a:p>
          <a:p>
            <a:pPr marL="457200" indent="-457200">
              <a:buFontTx/>
              <a:buChar char="-"/>
            </a:pPr>
            <a:r>
              <a:rPr lang="it-IT" sz="2800" dirty="0" smtClean="0"/>
              <a:t>Il bambino prende una quattro formaggi senza gorgonzola e le patatine fritte.</a:t>
            </a:r>
          </a:p>
          <a:p>
            <a:pPr marL="457200" indent="-457200">
              <a:buFontTx/>
              <a:buChar char="-"/>
            </a:pPr>
            <a:r>
              <a:rPr lang="it-IT" sz="2800" dirty="0" smtClean="0"/>
              <a:t>Bene, cosa prendete da bere?</a:t>
            </a:r>
          </a:p>
          <a:p>
            <a:pPr marL="457200" indent="-457200">
              <a:buFontTx/>
              <a:buChar char="-"/>
            </a:pPr>
            <a:r>
              <a:rPr lang="it-IT" sz="2800" dirty="0" smtClean="0"/>
              <a:t>Una birra chiara media per me e scura grande per mio marito. Il bambino prende una coca cola piccola.</a:t>
            </a:r>
          </a:p>
          <a:p>
            <a:pPr marL="457200" indent="-457200">
              <a:buFontTx/>
              <a:buChar char="-"/>
            </a:pPr>
            <a:r>
              <a:rPr lang="it-IT" sz="2800" dirty="0" smtClean="0"/>
              <a:t>Volete altro?</a:t>
            </a:r>
          </a:p>
          <a:p>
            <a:pPr marL="457200" indent="-457200">
              <a:buFontTx/>
              <a:buChar char="-"/>
            </a:pPr>
            <a:r>
              <a:rPr lang="it-IT" sz="2800" dirty="0" smtClean="0"/>
              <a:t>Per ora no. Grazie!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808834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8048" y="182571"/>
            <a:ext cx="4497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ATTENZIONE!!!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91" y="944129"/>
            <a:ext cx="7990608" cy="450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593273" y="5749636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ATTENZIONE AI MOTORINI CON PASSEGGERI CHE INDOSSANO IL CASCO!!!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36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verbo andare e ven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956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799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074436" y="100100"/>
            <a:ext cx="2375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NAPOLI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26" name="Picture 2" descr="Spaccanapoli vista da San Marti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26" y="995726"/>
            <a:ext cx="3854036" cy="256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08026" y="3565083"/>
            <a:ext cx="3571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SPACCANAPOLI</a:t>
            </a:r>
            <a:endParaRPr lang="it-IT" sz="2000" b="1" dirty="0"/>
          </a:p>
        </p:txBody>
      </p:sp>
      <p:pic>
        <p:nvPicPr>
          <p:cNvPr id="1028" name="Picture 4" descr="Risultati immagini per piazza del plebisci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234" y="3989800"/>
            <a:ext cx="5252293" cy="284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8645236" y="6414655"/>
            <a:ext cx="3449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PIAZZA DEL PLEBISCITO</a:t>
            </a:r>
            <a:endParaRPr lang="it-IT" b="1" dirty="0"/>
          </a:p>
        </p:txBody>
      </p:sp>
      <p:pic>
        <p:nvPicPr>
          <p:cNvPr id="1030" name="Picture 6" descr="Risultati immagini per napoli sotterran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98" y="4042763"/>
            <a:ext cx="4138738" cy="275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828800" y="6414655"/>
            <a:ext cx="3245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NAPOLI SOTTERRANEA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032" name="Picture 8" descr="Risultati immagini per CRISTO VELA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219" y="1018557"/>
            <a:ext cx="4126578" cy="294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0478932" y="3234476"/>
            <a:ext cx="1759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CAPPELLA DI</a:t>
            </a:r>
          </a:p>
          <a:p>
            <a:r>
              <a:rPr lang="it-IT" sz="2000" b="1" dirty="0" smtClean="0">
                <a:solidFill>
                  <a:schemeClr val="bg1"/>
                </a:solidFill>
              </a:rPr>
              <a:t> SANSEVERO</a:t>
            </a:r>
            <a:endParaRPr lang="it-IT" sz="2000" b="1" dirty="0">
              <a:solidFill>
                <a:schemeClr val="bg1"/>
              </a:solidFill>
            </a:endParaRPr>
          </a:p>
        </p:txBody>
      </p:sp>
      <p:pic>
        <p:nvPicPr>
          <p:cNvPr id="1034" name="Picture 10" descr="Le stazioni dell'Arte a Napol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081" y="1211755"/>
            <a:ext cx="3571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4799306" y="3613150"/>
            <a:ext cx="23599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smtClean="0">
                <a:latin typeface="Verdana" panose="020B0604030504040204" pitchFamily="34" charset="0"/>
              </a:rPr>
              <a:t>Metro </a:t>
            </a:r>
            <a:r>
              <a:rPr lang="it-IT" sz="2000" b="1" dirty="0" smtClean="0">
                <a:effectLst/>
                <a:latin typeface="Verdana" panose="020B0604030504040204" pitchFamily="34" charset="0"/>
              </a:rPr>
              <a:t>dell’Arte</a:t>
            </a:r>
            <a:endParaRPr lang="it-IT" sz="2000" b="1" dirty="0"/>
          </a:p>
        </p:txBody>
      </p:sp>
      <p:sp>
        <p:nvSpPr>
          <p:cNvPr id="10" name="Rettangolo 9"/>
          <p:cNvSpPr/>
          <p:nvPr/>
        </p:nvSpPr>
        <p:spPr>
          <a:xfrm>
            <a:off x="37801" y="353605"/>
            <a:ext cx="5036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hlinkClick r:id="rId7"/>
              </a:rPr>
              <a:t>https://www.youtube.com/watch?v=d_mLFHLSULw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8241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4493" y="-11797"/>
            <a:ext cx="3507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it-IT" sz="5400" b="1" dirty="0" smtClean="0">
                <a:ln/>
                <a:solidFill>
                  <a:schemeClr val="accent4"/>
                </a:solidFill>
              </a:rPr>
              <a:t>COLAZIONE</a:t>
            </a:r>
            <a:endParaRPr lang="it-IT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075708" y="114406"/>
            <a:ext cx="4225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993300"/>
                </a:solidFill>
              </a:rPr>
              <a:t>Il Caffè Italiano</a:t>
            </a:r>
            <a:endParaRPr lang="it-IT" sz="3200" b="1" dirty="0">
              <a:solidFill>
                <a:srgbClr val="993300"/>
              </a:solidFill>
            </a:endParaRPr>
          </a:p>
        </p:txBody>
      </p:sp>
      <p:pic>
        <p:nvPicPr>
          <p:cNvPr id="2050" name="Picture 2" descr="Risultati immagini per caffè espress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33" y="1323111"/>
            <a:ext cx="2365401" cy="194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25269" y="930864"/>
            <a:ext cx="22721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ESPRESSO</a:t>
            </a:r>
            <a:endParaRPr lang="it-IT" sz="20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240280" y="895103"/>
            <a:ext cx="25492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RISTRETTO</a:t>
            </a:r>
            <a:endParaRPr lang="it-IT" sz="2000" b="1" dirty="0"/>
          </a:p>
        </p:txBody>
      </p:sp>
      <p:pic>
        <p:nvPicPr>
          <p:cNvPr id="2052" name="Picture 4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603" y="1304512"/>
            <a:ext cx="2594456" cy="194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8488" y="1282429"/>
            <a:ext cx="1998891" cy="1990007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905203" y="854898"/>
            <a:ext cx="1998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LUNGO</a:t>
            </a:r>
            <a:endParaRPr lang="it-IT" sz="20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-3468" y="3708448"/>
            <a:ext cx="3509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MACCHIATO CALDO / FREDDO</a:t>
            </a:r>
            <a:endParaRPr lang="it-IT" sz="2000" b="1" dirty="0"/>
          </a:p>
        </p:txBody>
      </p:sp>
      <p:pic>
        <p:nvPicPr>
          <p:cNvPr id="2058" name="Picture 10" descr="Risultati immagini per caffè al vetr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761" y="1094200"/>
            <a:ext cx="2176523" cy="236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9952761" y="654843"/>
            <a:ext cx="2365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AL VETRO</a:t>
            </a:r>
            <a:endParaRPr lang="it-IT" sz="2000" b="1" dirty="0"/>
          </a:p>
        </p:txBody>
      </p:sp>
      <p:pic>
        <p:nvPicPr>
          <p:cNvPr id="2060" name="Picture 12" descr="Risultati immagini per cappuccin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540" y="4165983"/>
            <a:ext cx="2985109" cy="236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3187693" y="3767296"/>
            <a:ext cx="2762238" cy="398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CAPPUCCINO</a:t>
            </a:r>
            <a:endParaRPr lang="it-IT" sz="2000" b="1" dirty="0"/>
          </a:p>
        </p:txBody>
      </p:sp>
      <p:pic>
        <p:nvPicPr>
          <p:cNvPr id="2062" name="Picture 14" descr="Immagine correlat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4" y="4193006"/>
            <a:ext cx="2496604" cy="192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Risultati immagini per latte macchiat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591" y="4193006"/>
            <a:ext cx="2696866" cy="224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6225891" y="3754074"/>
            <a:ext cx="2703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LATTE MACCHIATO</a:t>
            </a:r>
            <a:endParaRPr lang="it-IT" sz="2000" b="1" dirty="0"/>
          </a:p>
        </p:txBody>
      </p:sp>
      <p:pic>
        <p:nvPicPr>
          <p:cNvPr id="2066" name="Picture 18" descr="Immagine correlat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124" y="4193006"/>
            <a:ext cx="2983689" cy="224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9307773" y="3780004"/>
            <a:ext cx="24702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MOKA</a:t>
            </a:r>
            <a:endParaRPr lang="it-IT" sz="2000" b="1" dirty="0"/>
          </a:p>
        </p:txBody>
      </p:sp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476" y="1318717"/>
            <a:ext cx="2840733" cy="189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7301345" y="923330"/>
            <a:ext cx="2341419" cy="407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CORRETTO</a:t>
            </a:r>
            <a:endParaRPr lang="it-IT" sz="2000" b="1" dirty="0"/>
          </a:p>
        </p:txBody>
      </p:sp>
      <p:sp>
        <p:nvSpPr>
          <p:cNvPr id="14" name="Rettangolo 13"/>
          <p:cNvSpPr/>
          <p:nvPr/>
        </p:nvSpPr>
        <p:spPr>
          <a:xfrm>
            <a:off x="6773817" y="59138"/>
            <a:ext cx="49229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11"/>
              </a:rPr>
              <a:t>https://www.youtube.com/watch?v=xwRfFR19wJc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2283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5421" y="849279"/>
            <a:ext cx="3588761" cy="2688107"/>
          </a:xfrm>
          <a:prstGeom prst="rect">
            <a:avLst/>
          </a:prstGeom>
        </p:spPr>
      </p:pic>
      <p:pic>
        <p:nvPicPr>
          <p:cNvPr id="2054" name="Picture 6" descr="Risultati immagini per sfogliatelle frolle napolet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840" y="3467101"/>
            <a:ext cx="4262581" cy="319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699164" y="193964"/>
            <a:ext cx="4835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chemeClr val="accent2">
                    <a:lumMod val="75000"/>
                  </a:schemeClr>
                </a:solidFill>
              </a:rPr>
              <a:t>PASTE NAPOLETANE</a:t>
            </a:r>
            <a:endParaRPr lang="it-IT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74073" y="3671455"/>
            <a:ext cx="3643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SFOGLIATELLA RICCIA</a:t>
            </a:r>
            <a:endParaRPr lang="it-IT" sz="28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294909" y="2789610"/>
            <a:ext cx="36437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SFOGLIATELLA FROLLA</a:t>
            </a:r>
            <a:endParaRPr lang="it-IT" sz="2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9033164" y="3871510"/>
            <a:ext cx="2396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BABBA</a:t>
            </a:r>
            <a:r>
              <a:rPr lang="it-IT" dirty="0" smtClean="0"/>
              <a:t>’</a:t>
            </a:r>
            <a:endParaRPr lang="it-IT" dirty="0"/>
          </a:p>
        </p:txBody>
      </p:sp>
      <p:pic>
        <p:nvPicPr>
          <p:cNvPr id="2056" name="Picture 8" descr="Risultati immagini per sfogliatelle RICCE napoleta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2" y="671262"/>
            <a:ext cx="4144026" cy="276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730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53120" y="99444"/>
            <a:ext cx="9547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COLAZIONE AL BAR GAMBRINUS</a:t>
            </a:r>
            <a:endParaRPr lang="it-IT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35528" y="1435315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b="1" dirty="0">
                <a:solidFill>
                  <a:srgbClr val="454545"/>
                </a:solidFill>
                <a:latin typeface="pragmatica-web"/>
              </a:rPr>
              <a:t>Barista</a:t>
            </a:r>
            <a:r>
              <a:rPr lang="it-IT" sz="2400" dirty="0">
                <a:solidFill>
                  <a:srgbClr val="454545"/>
                </a:solidFill>
                <a:latin typeface="pragmatica-web"/>
              </a:rPr>
              <a:t>: Buongiorno, </a:t>
            </a:r>
            <a:r>
              <a:rPr lang="it-IT" sz="2400" dirty="0" smtClean="0">
                <a:solidFill>
                  <a:srgbClr val="454545"/>
                </a:solidFill>
                <a:latin typeface="pragmatica-web"/>
              </a:rPr>
              <a:t>desidera?</a:t>
            </a:r>
            <a:endParaRPr lang="it-IT" sz="2400" dirty="0">
              <a:solidFill>
                <a:srgbClr val="454545"/>
              </a:solidFill>
              <a:latin typeface="pragmatica-web"/>
            </a:endParaRPr>
          </a:p>
          <a:p>
            <a:r>
              <a:rPr lang="it-IT" sz="2400" b="1" dirty="0">
                <a:solidFill>
                  <a:srgbClr val="454545"/>
                </a:solidFill>
                <a:latin typeface="pragmatica-web"/>
              </a:rPr>
              <a:t>Marta</a:t>
            </a:r>
            <a:r>
              <a:rPr lang="it-IT" sz="2400" dirty="0">
                <a:solidFill>
                  <a:srgbClr val="454545"/>
                </a:solidFill>
                <a:latin typeface="pragmatica-web"/>
              </a:rPr>
              <a:t>: Io vorrei un caffè macchiato e una </a:t>
            </a:r>
            <a:r>
              <a:rPr lang="it-IT" sz="2400" dirty="0" smtClean="0">
                <a:solidFill>
                  <a:srgbClr val="454545"/>
                </a:solidFill>
                <a:latin typeface="pragmatica-web"/>
              </a:rPr>
              <a:t>sfogliatella riccia, </a:t>
            </a:r>
            <a:r>
              <a:rPr lang="it-IT" sz="2400" dirty="0">
                <a:solidFill>
                  <a:srgbClr val="454545"/>
                </a:solidFill>
                <a:latin typeface="pragmatica-web"/>
              </a:rPr>
              <a:t>per piacere.</a:t>
            </a:r>
          </a:p>
          <a:p>
            <a:r>
              <a:rPr lang="it-IT" sz="2400" b="1" dirty="0">
                <a:solidFill>
                  <a:srgbClr val="454545"/>
                </a:solidFill>
                <a:latin typeface="pragmatica-web"/>
              </a:rPr>
              <a:t>Barista</a:t>
            </a:r>
            <a:r>
              <a:rPr lang="it-IT" sz="2400" dirty="0" smtClean="0">
                <a:solidFill>
                  <a:srgbClr val="454545"/>
                </a:solidFill>
                <a:latin typeface="pragmatica-web"/>
              </a:rPr>
              <a:t>: Si accomodi al tavolo e la servo subito.</a:t>
            </a:r>
            <a:endParaRPr lang="it-IT" sz="2400" dirty="0">
              <a:solidFill>
                <a:srgbClr val="454545"/>
              </a:solidFill>
              <a:latin typeface="pragmatica-web"/>
            </a:endParaRPr>
          </a:p>
          <a:p>
            <a:r>
              <a:rPr lang="it-IT" sz="2400" b="1" dirty="0">
                <a:solidFill>
                  <a:srgbClr val="454545"/>
                </a:solidFill>
                <a:latin typeface="pragmatica-web"/>
              </a:rPr>
              <a:t>Marta</a:t>
            </a:r>
            <a:r>
              <a:rPr lang="it-IT" sz="2400" dirty="0">
                <a:solidFill>
                  <a:srgbClr val="454545"/>
                </a:solidFill>
                <a:latin typeface="pragmatica-web"/>
              </a:rPr>
              <a:t>: Va </a:t>
            </a:r>
            <a:r>
              <a:rPr lang="it-IT" sz="2400" dirty="0" smtClean="0">
                <a:solidFill>
                  <a:srgbClr val="454545"/>
                </a:solidFill>
                <a:latin typeface="pragmatica-web"/>
              </a:rPr>
              <a:t>bene. Grazie!</a:t>
            </a:r>
            <a:endParaRPr lang="it-IT" sz="2400" dirty="0">
              <a:solidFill>
                <a:srgbClr val="454545"/>
              </a:solidFill>
              <a:latin typeface="pragmatica-web"/>
            </a:endParaRPr>
          </a:p>
          <a:p>
            <a:r>
              <a:rPr lang="it-IT" sz="2400" b="1" dirty="0">
                <a:solidFill>
                  <a:srgbClr val="454545"/>
                </a:solidFill>
                <a:latin typeface="pragmatica-web"/>
              </a:rPr>
              <a:t>Barista</a:t>
            </a:r>
            <a:r>
              <a:rPr lang="it-IT" sz="2400" dirty="0" smtClean="0">
                <a:solidFill>
                  <a:srgbClr val="454545"/>
                </a:solidFill>
                <a:latin typeface="pragmatica-web"/>
              </a:rPr>
              <a:t>: Prego!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6651771" y="4905154"/>
            <a:ext cx="56526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454545"/>
                </a:solidFill>
                <a:latin typeface="pragmatica-web"/>
              </a:rPr>
              <a:t>Marta</a:t>
            </a:r>
            <a:r>
              <a:rPr lang="it-IT" sz="2400" dirty="0">
                <a:solidFill>
                  <a:srgbClr val="454545"/>
                </a:solidFill>
                <a:latin typeface="pragmatica-web"/>
              </a:rPr>
              <a:t>: </a:t>
            </a:r>
            <a:r>
              <a:rPr lang="it-IT" sz="2400" dirty="0" smtClean="0">
                <a:solidFill>
                  <a:srgbClr val="454545"/>
                </a:solidFill>
                <a:latin typeface="pragmatica-web"/>
              </a:rPr>
              <a:t>Il conto, per favore.</a:t>
            </a:r>
            <a:endParaRPr lang="it-IT" sz="2400" dirty="0">
              <a:solidFill>
                <a:srgbClr val="454545"/>
              </a:solidFill>
              <a:latin typeface="pragmatica-web"/>
            </a:endParaRPr>
          </a:p>
          <a:p>
            <a:r>
              <a:rPr lang="it-IT" sz="2400" b="1" dirty="0">
                <a:solidFill>
                  <a:srgbClr val="454545"/>
                </a:solidFill>
                <a:latin typeface="pragmatica-web"/>
              </a:rPr>
              <a:t>Barista</a:t>
            </a:r>
            <a:r>
              <a:rPr lang="it-IT" sz="2400" dirty="0">
                <a:solidFill>
                  <a:srgbClr val="454545"/>
                </a:solidFill>
                <a:latin typeface="pragmatica-web"/>
              </a:rPr>
              <a:t>: </a:t>
            </a:r>
            <a:r>
              <a:rPr lang="it-IT" sz="2400" dirty="0" smtClean="0">
                <a:solidFill>
                  <a:srgbClr val="454545"/>
                </a:solidFill>
                <a:latin typeface="pragmatica-web"/>
              </a:rPr>
              <a:t>Sono 5 euro.</a:t>
            </a:r>
            <a:endParaRPr lang="it-IT" sz="2400" dirty="0">
              <a:solidFill>
                <a:srgbClr val="454545"/>
              </a:solidFill>
              <a:latin typeface="pragmatica-web"/>
            </a:endParaRPr>
          </a:p>
          <a:p>
            <a:r>
              <a:rPr lang="it-IT" sz="2400" b="1" dirty="0">
                <a:solidFill>
                  <a:srgbClr val="454545"/>
                </a:solidFill>
                <a:latin typeface="pragmatica-web"/>
              </a:rPr>
              <a:t>Marta</a:t>
            </a:r>
            <a:r>
              <a:rPr lang="it-IT" sz="2400" dirty="0">
                <a:solidFill>
                  <a:srgbClr val="454545"/>
                </a:solidFill>
                <a:latin typeface="pragmatica-web"/>
              </a:rPr>
              <a:t>: </a:t>
            </a:r>
            <a:r>
              <a:rPr lang="it-IT" sz="2400" dirty="0" smtClean="0">
                <a:solidFill>
                  <a:srgbClr val="454545"/>
                </a:solidFill>
                <a:latin typeface="pragmatica-web"/>
              </a:rPr>
              <a:t>Ecco a lei.</a:t>
            </a:r>
            <a:endParaRPr lang="it-IT" sz="2400" dirty="0">
              <a:solidFill>
                <a:srgbClr val="454545"/>
              </a:solidFill>
              <a:latin typeface="pragmatica-web"/>
            </a:endParaRPr>
          </a:p>
          <a:p>
            <a:r>
              <a:rPr lang="it-IT" sz="2400" b="1" dirty="0">
                <a:solidFill>
                  <a:srgbClr val="454545"/>
                </a:solidFill>
                <a:latin typeface="pragmatica-web"/>
              </a:rPr>
              <a:t>Barista</a:t>
            </a:r>
            <a:r>
              <a:rPr lang="it-IT" sz="2400" dirty="0" smtClean="0">
                <a:solidFill>
                  <a:srgbClr val="454545"/>
                </a:solidFill>
                <a:latin typeface="pragmatica-web"/>
              </a:rPr>
              <a:t>: Grazie e buona giornata!</a:t>
            </a:r>
          </a:p>
          <a:p>
            <a:r>
              <a:rPr lang="it-IT" sz="2400" b="1" dirty="0" smtClean="0">
                <a:solidFill>
                  <a:srgbClr val="454545"/>
                </a:solidFill>
                <a:latin typeface="pragmatica-web"/>
              </a:rPr>
              <a:t>Marta: </a:t>
            </a:r>
            <a:r>
              <a:rPr lang="it-IT" sz="2400" dirty="0" smtClean="0">
                <a:solidFill>
                  <a:srgbClr val="454545"/>
                </a:solidFill>
                <a:latin typeface="pragmatica-web"/>
              </a:rPr>
              <a:t>Buon lavoro, arrivederci</a:t>
            </a:r>
            <a:r>
              <a:rPr lang="it-IT" sz="2400" b="1" dirty="0" smtClean="0">
                <a:solidFill>
                  <a:srgbClr val="454545"/>
                </a:solidFill>
                <a:latin typeface="pragmatica-web"/>
              </a:rPr>
              <a:t>!</a:t>
            </a:r>
            <a:endParaRPr lang="it-IT" sz="2400" dirty="0">
              <a:solidFill>
                <a:srgbClr val="454545"/>
              </a:solidFill>
              <a:latin typeface="pragmatica-web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35528" y="4742812"/>
            <a:ext cx="515389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5">
                    <a:lumMod val="50000"/>
                  </a:schemeClr>
                </a:solidFill>
              </a:rPr>
              <a:t>Glossario</a:t>
            </a:r>
          </a:p>
          <a:p>
            <a:r>
              <a:rPr lang="it-IT" sz="2400" dirty="0" smtClean="0"/>
              <a:t>Desidera?: </a:t>
            </a:r>
            <a:r>
              <a:rPr lang="ru-RU" sz="2400" dirty="0"/>
              <a:t>что вы будете </a:t>
            </a:r>
            <a:r>
              <a:rPr lang="ru-RU" sz="2400" dirty="0" smtClean="0"/>
              <a:t>заказывать</a:t>
            </a:r>
            <a:r>
              <a:rPr lang="it-IT" sz="2400" dirty="0" smtClean="0"/>
              <a:t>?</a:t>
            </a:r>
          </a:p>
          <a:p>
            <a:r>
              <a:rPr lang="it-IT" sz="2400" dirty="0" smtClean="0"/>
              <a:t>Conto: </a:t>
            </a:r>
            <a:r>
              <a:rPr lang="ru-RU" sz="2400" dirty="0"/>
              <a:t>счёт</a:t>
            </a:r>
            <a:endParaRPr lang="it-IT" sz="2400" dirty="0" smtClean="0"/>
          </a:p>
          <a:p>
            <a:r>
              <a:rPr lang="it-IT" sz="2400" dirty="0" smtClean="0"/>
              <a:t>Scontrino: </a:t>
            </a:r>
            <a:r>
              <a:rPr lang="ru-RU" sz="2400" dirty="0"/>
              <a:t>чек</a:t>
            </a:r>
            <a:endParaRPr lang="it-IT" sz="2400" dirty="0"/>
          </a:p>
        </p:txBody>
      </p:sp>
      <p:pic>
        <p:nvPicPr>
          <p:cNvPr id="3074" name="Picture 2" descr="Risultati immagini per al bar gambrin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225" y="1022774"/>
            <a:ext cx="5080001" cy="381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895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58374" y="0"/>
            <a:ext cx="30812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 Pizzeria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098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20" y="1073728"/>
            <a:ext cx="5218544" cy="391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1025236" y="5209309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MARGHERITA</a:t>
            </a:r>
            <a:endParaRPr lang="it-IT" sz="2400" b="1" dirty="0"/>
          </a:p>
        </p:txBody>
      </p:sp>
      <p:pic>
        <p:nvPicPr>
          <p:cNvPr id="4100" name="Picture 4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020" y="1212273"/>
            <a:ext cx="5943600" cy="363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7287491" y="5209309"/>
            <a:ext cx="3823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MARGHERITA DOC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40319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isultati immagini per pizza capriccio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40" y="556635"/>
            <a:ext cx="5777994" cy="37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298900" y="4475018"/>
            <a:ext cx="3574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CAPRICCIOSA</a:t>
            </a:r>
            <a:endParaRPr lang="it-IT" sz="2400" b="1" dirty="0"/>
          </a:p>
        </p:txBody>
      </p:sp>
      <p:pic>
        <p:nvPicPr>
          <p:cNvPr id="5124" name="Picture 4" descr="Risultati immagini per pizza 4 STAGION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715" y="556636"/>
            <a:ext cx="5938739" cy="37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7135091" y="4475018"/>
            <a:ext cx="3920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4 STAGIONI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832541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isultati immagini per pizza 4 formagg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2" y="979715"/>
            <a:ext cx="5878286" cy="367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311442" y="4788568"/>
            <a:ext cx="3344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4 FORMAGGI</a:t>
            </a:r>
            <a:endParaRPr lang="it-IT" sz="2400" b="1" dirty="0"/>
          </a:p>
        </p:txBody>
      </p:sp>
      <p:pic>
        <p:nvPicPr>
          <p:cNvPr id="6148" name="Picture 4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712" y="923770"/>
            <a:ext cx="5598309" cy="372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7880684" y="4776536"/>
            <a:ext cx="3031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DIAVOLA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84404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705602"/>
            <a:ext cx="523875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974558" y="4824663"/>
            <a:ext cx="3922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SALSICCIA E FRIARIELLI</a:t>
            </a:r>
            <a:endParaRPr lang="it-IT" sz="2400" b="1" dirty="0"/>
          </a:p>
        </p:txBody>
      </p:sp>
      <p:pic>
        <p:nvPicPr>
          <p:cNvPr id="7172" name="Picture 4" descr="Risultati immagini per pizza funghi e tartuf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432" y="705602"/>
            <a:ext cx="5245768" cy="392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7976937" y="4824663"/>
            <a:ext cx="3260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FUNGHI E TARTUFO</a:t>
            </a:r>
            <a:endParaRPr lang="it-IT" sz="2400" b="1" dirty="0"/>
          </a:p>
        </p:txBody>
      </p:sp>
      <p:sp>
        <p:nvSpPr>
          <p:cNvPr id="4" name="Rettangolo 3"/>
          <p:cNvSpPr/>
          <p:nvPr/>
        </p:nvSpPr>
        <p:spPr>
          <a:xfrm>
            <a:off x="3827281" y="6384576"/>
            <a:ext cx="4994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4"/>
              </a:rPr>
              <a:t>https://www.youtube.com/watch?v=4FOU_aD00Sk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597442" y="5654842"/>
            <a:ext cx="5534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PIZZA ALL’ANANAS???? NO, GRAZIE!!!!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18650967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227</Words>
  <Application>Microsoft Office PowerPoint</Application>
  <PresentationFormat>Widescreen</PresentationFormat>
  <Paragraphs>66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pragmatica-web</vt:lpstr>
      <vt:lpstr>Verdana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Veronica</dc:creator>
  <cp:lastModifiedBy>Veronica</cp:lastModifiedBy>
  <cp:revision>28</cp:revision>
  <dcterms:created xsi:type="dcterms:W3CDTF">2018-03-08T10:08:14Z</dcterms:created>
  <dcterms:modified xsi:type="dcterms:W3CDTF">2018-06-27T08:46:58Z</dcterms:modified>
</cp:coreProperties>
</file>